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0691813" cy="75628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8CF"/>
    <a:srgbClr val="2486B8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54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8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11AEE-E404-438F-84F0-7A37792322D0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143000"/>
            <a:ext cx="4362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25A6E-278D-48A8-88C7-C7CBC612FE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5335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717"/>
            <a:ext cx="9088041" cy="2632992"/>
          </a:xfrm>
        </p:spPr>
        <p:txBody>
          <a:bodyPr anchor="b"/>
          <a:lstStyle>
            <a:lvl1pPr algn="ctr">
              <a:defRPr sz="6617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2247"/>
            <a:ext cx="8018860" cy="1825938"/>
          </a:xfrm>
        </p:spPr>
        <p:txBody>
          <a:bodyPr/>
          <a:lstStyle>
            <a:lvl1pPr marL="0" indent="0" algn="ctr">
              <a:buNone/>
              <a:defRPr sz="2647"/>
            </a:lvl1pPr>
            <a:lvl2pPr marL="504200" indent="0" algn="ctr">
              <a:buNone/>
              <a:defRPr sz="2206"/>
            </a:lvl2pPr>
            <a:lvl3pPr marL="1008400" indent="0" algn="ctr">
              <a:buNone/>
              <a:defRPr sz="1985"/>
            </a:lvl3pPr>
            <a:lvl4pPr marL="1512600" indent="0" algn="ctr">
              <a:buNone/>
              <a:defRPr sz="1764"/>
            </a:lvl4pPr>
            <a:lvl5pPr marL="2016801" indent="0" algn="ctr">
              <a:buNone/>
              <a:defRPr sz="1764"/>
            </a:lvl5pPr>
            <a:lvl6pPr marL="2521001" indent="0" algn="ctr">
              <a:buNone/>
              <a:defRPr sz="1764"/>
            </a:lvl6pPr>
            <a:lvl7pPr marL="3025201" indent="0" algn="ctr">
              <a:buNone/>
              <a:defRPr sz="1764"/>
            </a:lvl7pPr>
            <a:lvl8pPr marL="3529401" indent="0" algn="ctr">
              <a:buNone/>
              <a:defRPr sz="1764"/>
            </a:lvl8pPr>
            <a:lvl9pPr marL="4033601" indent="0" algn="ctr">
              <a:buNone/>
              <a:defRPr sz="1764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84A9-2278-4D92-BDD5-AA2C76EC7D69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33DF-5255-4F40-818B-3049CF1B69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496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84A9-2278-4D92-BDD5-AA2C76EC7D69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33DF-5255-4F40-818B-3049CF1B69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7542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652"/>
            <a:ext cx="2305422" cy="6409166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652"/>
            <a:ext cx="6782619" cy="6409166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84A9-2278-4D92-BDD5-AA2C76EC7D69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33DF-5255-4F40-818B-3049CF1B69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4154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84A9-2278-4D92-BDD5-AA2C76EC7D69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33DF-5255-4F40-818B-3049CF1B69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9494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5463"/>
            <a:ext cx="9221689" cy="3145935"/>
          </a:xfrm>
        </p:spPr>
        <p:txBody>
          <a:bodyPr anchor="b"/>
          <a:lstStyle>
            <a:lvl1pPr>
              <a:defRPr sz="6617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61159"/>
            <a:ext cx="9221689" cy="1654373"/>
          </a:xfrm>
        </p:spPr>
        <p:txBody>
          <a:bodyPr/>
          <a:lstStyle>
            <a:lvl1pPr marL="0" indent="0">
              <a:buNone/>
              <a:defRPr sz="2647">
                <a:solidFill>
                  <a:schemeClr val="tx1"/>
                </a:solidFill>
              </a:defRPr>
            </a:lvl1pPr>
            <a:lvl2pPr marL="504200" indent="0">
              <a:buNone/>
              <a:defRPr sz="2206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84A9-2278-4D92-BDD5-AA2C76EC7D69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33DF-5255-4F40-818B-3049CF1B69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5372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3259"/>
            <a:ext cx="4544021" cy="47985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3259"/>
            <a:ext cx="4544021" cy="47985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84A9-2278-4D92-BDD5-AA2C76EC7D69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33DF-5255-4F40-818B-3049CF1B69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7310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654"/>
            <a:ext cx="9221689" cy="1461801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949"/>
            <a:ext cx="4523137" cy="908592"/>
          </a:xfrm>
        </p:spPr>
        <p:txBody>
          <a:bodyPr anchor="b"/>
          <a:lstStyle>
            <a:lvl1pPr marL="0" indent="0">
              <a:buNone/>
              <a:defRPr sz="2647" b="1"/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2541"/>
            <a:ext cx="4523137" cy="406328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949"/>
            <a:ext cx="4545413" cy="908592"/>
          </a:xfrm>
        </p:spPr>
        <p:txBody>
          <a:bodyPr anchor="b"/>
          <a:lstStyle>
            <a:lvl1pPr marL="0" indent="0">
              <a:buNone/>
              <a:defRPr sz="2647" b="1"/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2541"/>
            <a:ext cx="4545413" cy="406328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84A9-2278-4D92-BDD5-AA2C76EC7D69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33DF-5255-4F40-818B-3049CF1B69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2369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84A9-2278-4D92-BDD5-AA2C76EC7D69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33DF-5255-4F40-818B-3049CF1B69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8262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84A9-2278-4D92-BDD5-AA2C76EC7D69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33DF-5255-4F40-818B-3049CF1B69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9459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4190"/>
            <a:ext cx="3448388" cy="1764665"/>
          </a:xfrm>
        </p:spPr>
        <p:txBody>
          <a:bodyPr anchor="b"/>
          <a:lstStyle>
            <a:lvl1pPr>
              <a:defRPr sz="352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912"/>
            <a:ext cx="5412730" cy="5374525"/>
          </a:xfrm>
        </p:spPr>
        <p:txBody>
          <a:bodyPr/>
          <a:lstStyle>
            <a:lvl1pPr>
              <a:defRPr sz="3529"/>
            </a:lvl1pPr>
            <a:lvl2pPr>
              <a:defRPr sz="3088"/>
            </a:lvl2pPr>
            <a:lvl3pPr>
              <a:defRPr sz="2647"/>
            </a:lvl3pPr>
            <a:lvl4pPr>
              <a:defRPr sz="2206"/>
            </a:lvl4pPr>
            <a:lvl5pPr>
              <a:defRPr sz="2206"/>
            </a:lvl5pPr>
            <a:lvl6pPr>
              <a:defRPr sz="2206"/>
            </a:lvl6pPr>
            <a:lvl7pPr>
              <a:defRPr sz="2206"/>
            </a:lvl7pPr>
            <a:lvl8pPr>
              <a:defRPr sz="2206"/>
            </a:lvl8pPr>
            <a:lvl9pPr>
              <a:defRPr sz="2206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8855"/>
            <a:ext cx="3448388" cy="4203335"/>
          </a:xfrm>
        </p:spPr>
        <p:txBody>
          <a:bodyPr/>
          <a:lstStyle>
            <a:lvl1pPr marL="0" indent="0">
              <a:buNone/>
              <a:defRPr sz="1764"/>
            </a:lvl1pPr>
            <a:lvl2pPr marL="504200" indent="0">
              <a:buNone/>
              <a:defRPr sz="1544"/>
            </a:lvl2pPr>
            <a:lvl3pPr marL="1008400" indent="0">
              <a:buNone/>
              <a:defRPr sz="1323"/>
            </a:lvl3pPr>
            <a:lvl4pPr marL="1512600" indent="0">
              <a:buNone/>
              <a:defRPr sz="1103"/>
            </a:lvl4pPr>
            <a:lvl5pPr marL="2016801" indent="0">
              <a:buNone/>
              <a:defRPr sz="1103"/>
            </a:lvl5pPr>
            <a:lvl6pPr marL="2521001" indent="0">
              <a:buNone/>
              <a:defRPr sz="1103"/>
            </a:lvl6pPr>
            <a:lvl7pPr marL="3025201" indent="0">
              <a:buNone/>
              <a:defRPr sz="1103"/>
            </a:lvl7pPr>
            <a:lvl8pPr marL="3529401" indent="0">
              <a:buNone/>
              <a:defRPr sz="1103"/>
            </a:lvl8pPr>
            <a:lvl9pPr marL="4033601" indent="0">
              <a:buNone/>
              <a:defRPr sz="1103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84A9-2278-4D92-BDD5-AA2C76EC7D69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33DF-5255-4F40-818B-3049CF1B69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4266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4190"/>
            <a:ext cx="3448388" cy="1764665"/>
          </a:xfrm>
        </p:spPr>
        <p:txBody>
          <a:bodyPr anchor="b"/>
          <a:lstStyle>
            <a:lvl1pPr>
              <a:defRPr sz="352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912"/>
            <a:ext cx="5412730" cy="5374525"/>
          </a:xfrm>
        </p:spPr>
        <p:txBody>
          <a:bodyPr anchor="t"/>
          <a:lstStyle>
            <a:lvl1pPr marL="0" indent="0">
              <a:buNone/>
              <a:defRPr sz="3529"/>
            </a:lvl1pPr>
            <a:lvl2pPr marL="504200" indent="0">
              <a:buNone/>
              <a:defRPr sz="3088"/>
            </a:lvl2pPr>
            <a:lvl3pPr marL="1008400" indent="0">
              <a:buNone/>
              <a:defRPr sz="2647"/>
            </a:lvl3pPr>
            <a:lvl4pPr marL="1512600" indent="0">
              <a:buNone/>
              <a:defRPr sz="2206"/>
            </a:lvl4pPr>
            <a:lvl5pPr marL="2016801" indent="0">
              <a:buNone/>
              <a:defRPr sz="2206"/>
            </a:lvl5pPr>
            <a:lvl6pPr marL="2521001" indent="0">
              <a:buNone/>
              <a:defRPr sz="2206"/>
            </a:lvl6pPr>
            <a:lvl7pPr marL="3025201" indent="0">
              <a:buNone/>
              <a:defRPr sz="2206"/>
            </a:lvl7pPr>
            <a:lvl8pPr marL="3529401" indent="0">
              <a:buNone/>
              <a:defRPr sz="2206"/>
            </a:lvl8pPr>
            <a:lvl9pPr marL="4033601" indent="0">
              <a:buNone/>
              <a:defRPr sz="2206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8855"/>
            <a:ext cx="3448388" cy="4203335"/>
          </a:xfrm>
        </p:spPr>
        <p:txBody>
          <a:bodyPr/>
          <a:lstStyle>
            <a:lvl1pPr marL="0" indent="0">
              <a:buNone/>
              <a:defRPr sz="1764"/>
            </a:lvl1pPr>
            <a:lvl2pPr marL="504200" indent="0">
              <a:buNone/>
              <a:defRPr sz="1544"/>
            </a:lvl2pPr>
            <a:lvl3pPr marL="1008400" indent="0">
              <a:buNone/>
              <a:defRPr sz="1323"/>
            </a:lvl3pPr>
            <a:lvl4pPr marL="1512600" indent="0">
              <a:buNone/>
              <a:defRPr sz="1103"/>
            </a:lvl4pPr>
            <a:lvl5pPr marL="2016801" indent="0">
              <a:buNone/>
              <a:defRPr sz="1103"/>
            </a:lvl5pPr>
            <a:lvl6pPr marL="2521001" indent="0">
              <a:buNone/>
              <a:defRPr sz="1103"/>
            </a:lvl6pPr>
            <a:lvl7pPr marL="3025201" indent="0">
              <a:buNone/>
              <a:defRPr sz="1103"/>
            </a:lvl7pPr>
            <a:lvl8pPr marL="3529401" indent="0">
              <a:buNone/>
              <a:defRPr sz="1103"/>
            </a:lvl8pPr>
            <a:lvl9pPr marL="4033601" indent="0">
              <a:buNone/>
              <a:defRPr sz="1103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84A9-2278-4D92-BDD5-AA2C76EC7D69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33DF-5255-4F40-818B-3049CF1B69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6314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654"/>
            <a:ext cx="9221689" cy="1461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3259"/>
            <a:ext cx="9221689" cy="479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9643"/>
            <a:ext cx="2405658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E84A9-2278-4D92-BDD5-AA2C76EC7D69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9643"/>
            <a:ext cx="3608487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9643"/>
            <a:ext cx="2405658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033DF-5255-4F40-818B-3049CF1B69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879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1008400" rtl="0" eaLnBrk="1" latinLnBrk="0" hangingPunct="1">
        <a:lnSpc>
          <a:spcPct val="90000"/>
        </a:lnSpc>
        <a:spcBef>
          <a:spcPct val="0"/>
        </a:spcBef>
        <a:buNone/>
        <a:defRPr sz="48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100" indent="-252100" algn="l" defTabSz="1008400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3088" kern="1200">
          <a:solidFill>
            <a:schemeClr val="tx1"/>
          </a:solidFill>
          <a:latin typeface="+mn-lt"/>
          <a:ea typeface="+mn-ea"/>
          <a:cs typeface="+mn-cs"/>
        </a:defRPr>
      </a:lvl1pPr>
      <a:lvl2pPr marL="756300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7" kern="1200">
          <a:solidFill>
            <a:schemeClr val="tx1"/>
          </a:solidFill>
          <a:latin typeface="+mn-lt"/>
          <a:ea typeface="+mn-ea"/>
          <a:cs typeface="+mn-cs"/>
        </a:defRPr>
      </a:lvl2pPr>
      <a:lvl3pPr marL="1260500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6" kern="1200">
          <a:solidFill>
            <a:schemeClr val="tx1"/>
          </a:solidFill>
          <a:latin typeface="+mn-lt"/>
          <a:ea typeface="+mn-ea"/>
          <a:cs typeface="+mn-cs"/>
        </a:defRPr>
      </a:lvl3pPr>
      <a:lvl4pPr marL="1764701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268901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773101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277301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781501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285701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200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400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600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801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1001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5201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9401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3601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6.png"/><Relationship Id="rId7" Type="http://schemas.openxmlformats.org/officeDocument/2006/relationships/image" Target="../media/image13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5B11A754-0089-4886-AEC9-FC68FBD2BB1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91"/>
            <a:ext cx="10691813" cy="7559868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64EF1FAF-21FE-4CE2-9092-8B2D9AE47660}"/>
              </a:ext>
            </a:extLst>
          </p:cNvPr>
          <p:cNvSpPr txBox="1"/>
          <p:nvPr/>
        </p:nvSpPr>
        <p:spPr>
          <a:xfrm>
            <a:off x="6993082" y="2091886"/>
            <a:ext cx="32211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4000" b="1" dirty="0">
                <a:solidFill>
                  <a:schemeClr val="bg1"/>
                </a:solidFill>
              </a:rPr>
              <a:t>TÜRKKEP</a:t>
            </a:r>
          </a:p>
          <a:p>
            <a:pPr algn="r"/>
            <a:r>
              <a:rPr lang="tr-TR" sz="4000" b="1" dirty="0">
                <a:solidFill>
                  <a:schemeClr val="bg1"/>
                </a:solidFill>
              </a:rPr>
              <a:t>KEP İK</a:t>
            </a:r>
          </a:p>
        </p:txBody>
      </p:sp>
    </p:spTree>
    <p:extLst>
      <p:ext uri="{BB962C8B-B14F-4D97-AF65-F5344CB8AC3E}">
        <p14:creationId xmlns:p14="http://schemas.microsoft.com/office/powerpoint/2010/main" val="1116409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E6EBB-CC52-45D1-948E-3E84135BD2B2}"/>
              </a:ext>
            </a:extLst>
          </p:cNvPr>
          <p:cNvSpPr txBox="1">
            <a:spLocks/>
          </p:cNvSpPr>
          <p:nvPr/>
        </p:nvSpPr>
        <p:spPr>
          <a:xfrm>
            <a:off x="1833086" y="128878"/>
            <a:ext cx="7025640" cy="798776"/>
          </a:xfrm>
          <a:prstGeom prst="rect">
            <a:avLst/>
          </a:prstGeom>
        </p:spPr>
        <p:txBody>
          <a:bodyPr/>
          <a:lstStyle>
            <a:lvl1pPr algn="l" defTabSz="1008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5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>
                <a:solidFill>
                  <a:srgbClr val="FF0000"/>
                </a:solidFill>
                <a:cs typeface="Arial" panose="020B0604020202020204" pitchFamily="34" charset="0"/>
              </a:rPr>
              <a:t>KEP İK Uygulaması İle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50CCA31-408E-4210-9E63-D3BAAE2841C3}"/>
              </a:ext>
            </a:extLst>
          </p:cNvPr>
          <p:cNvSpPr txBox="1">
            <a:spLocks/>
          </p:cNvSpPr>
          <p:nvPr/>
        </p:nvSpPr>
        <p:spPr>
          <a:xfrm>
            <a:off x="1155700" y="528266"/>
            <a:ext cx="8472805" cy="615655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52100" indent="-252100" algn="l" defTabSz="1008400" rtl="0" eaLnBrk="1" latinLnBrk="0" hangingPunct="1">
              <a:lnSpc>
                <a:spcPct val="90000"/>
              </a:lnSpc>
              <a:spcBef>
                <a:spcPts val="1103"/>
              </a:spcBef>
              <a:buFont typeface="Arial" panose="020B0604020202020204" pitchFamily="34" charset="0"/>
              <a:buChar char="•"/>
              <a:defRPr sz="30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63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05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4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89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31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73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815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5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tr-TR" sz="2400" dirty="0"/>
          </a:p>
          <a:p>
            <a:pPr>
              <a:defRPr/>
            </a:pPr>
            <a:r>
              <a:rPr lang="tr-TR" sz="2400" dirty="0">
                <a:cs typeface="Arial" panose="020B0604020202020204" pitchFamily="34" charset="0"/>
              </a:rPr>
              <a:t>Tüm çalışanlara</a:t>
            </a:r>
          </a:p>
          <a:p>
            <a:pPr marL="285750" indent="-285750">
              <a:defRPr/>
            </a:pPr>
            <a:r>
              <a:rPr lang="tr-TR" sz="2400" dirty="0">
                <a:cs typeface="Arial" panose="020B0604020202020204" pitchFamily="34" charset="0"/>
              </a:rPr>
              <a:t>Maaş bordrosu, </a:t>
            </a:r>
          </a:p>
          <a:p>
            <a:pPr marL="285750" indent="-285750">
              <a:defRPr/>
            </a:pPr>
            <a:r>
              <a:rPr lang="tr-TR" sz="2400" dirty="0">
                <a:cs typeface="Arial" panose="020B0604020202020204" pitchFamily="34" charset="0"/>
              </a:rPr>
              <a:t>Sözleşme, </a:t>
            </a:r>
          </a:p>
          <a:p>
            <a:pPr marL="285750" indent="-285750">
              <a:defRPr/>
            </a:pPr>
            <a:r>
              <a:rPr lang="tr-TR" sz="2400" dirty="0">
                <a:cs typeface="Arial" panose="020B0604020202020204" pitchFamily="34" charset="0"/>
              </a:rPr>
              <a:t>Savunma bildirimleri, </a:t>
            </a:r>
          </a:p>
          <a:p>
            <a:pPr marL="285750" indent="-285750">
              <a:defRPr/>
            </a:pPr>
            <a:r>
              <a:rPr lang="tr-TR" sz="2400" dirty="0">
                <a:cs typeface="Arial" panose="020B0604020202020204" pitchFamily="34" charset="0"/>
              </a:rPr>
              <a:t>İhtarlar, </a:t>
            </a:r>
          </a:p>
          <a:p>
            <a:pPr marL="285750" indent="-285750">
              <a:defRPr/>
            </a:pPr>
            <a:r>
              <a:rPr lang="tr-TR" sz="2400" dirty="0">
                <a:cs typeface="Arial" panose="020B0604020202020204" pitchFamily="34" charset="0"/>
              </a:rPr>
              <a:t>Maaş artışı / prim ödemesi, </a:t>
            </a:r>
          </a:p>
          <a:p>
            <a:pPr marL="285750" indent="-285750">
              <a:defRPr/>
            </a:pPr>
            <a:r>
              <a:rPr lang="tr-TR" sz="2400" dirty="0">
                <a:cs typeface="Arial" panose="020B0604020202020204" pitchFamily="34" charset="0"/>
              </a:rPr>
              <a:t>Yıllık ve mazeret izin kullanımı, </a:t>
            </a:r>
          </a:p>
          <a:p>
            <a:pPr marL="285750" indent="-285750">
              <a:defRPr/>
            </a:pPr>
            <a:r>
              <a:rPr lang="tr-TR" sz="2400" dirty="0">
                <a:cs typeface="Arial" panose="020B0604020202020204" pitchFamily="34" charset="0"/>
              </a:rPr>
              <a:t>Atama / görevlendirme yazıları,  </a:t>
            </a:r>
          </a:p>
          <a:p>
            <a:pPr marL="285750" indent="-285750">
              <a:defRPr/>
            </a:pPr>
            <a:r>
              <a:rPr lang="tr-TR" sz="2400" dirty="0">
                <a:cs typeface="Arial" panose="020B0604020202020204" pitchFamily="34" charset="0"/>
              </a:rPr>
              <a:t>Hedef ve performans değerlendirme vb.</a:t>
            </a:r>
            <a:br>
              <a:rPr lang="tr-TR" sz="2400" dirty="0">
                <a:cs typeface="Arial" panose="020B0604020202020204" pitchFamily="34" charset="0"/>
              </a:rPr>
            </a:br>
            <a:endParaRPr lang="tr-TR" sz="2400" dirty="0">
              <a:cs typeface="Arial" panose="020B0604020202020204" pitchFamily="34" charset="0"/>
            </a:endParaRPr>
          </a:p>
          <a:p>
            <a:pPr>
              <a:defRPr/>
            </a:pPr>
            <a:r>
              <a:rPr lang="tr-TR" sz="2400" dirty="0">
                <a:cs typeface="Arial" panose="020B0604020202020204" pitchFamily="34" charset="0"/>
              </a:rPr>
              <a:t>Bildirimleri hızlı, güvenli ve </a:t>
            </a:r>
            <a:r>
              <a:rPr lang="tr-TR" sz="2400" b="1" dirty="0">
                <a:solidFill>
                  <a:srgbClr val="C00000"/>
                </a:solidFill>
                <a:cs typeface="Arial" panose="020B0604020202020204" pitchFamily="34" charset="0"/>
              </a:rPr>
              <a:t>hukuki olarak geçerli</a:t>
            </a:r>
            <a:r>
              <a:rPr lang="tr-TR" sz="2400" dirty="0">
                <a:cs typeface="Arial" panose="020B0604020202020204" pitchFamily="34" charset="0"/>
              </a:rPr>
              <a:t> olacak şekilde yapılır ve bu belgelerin arşivlenmesi gibi ek iş yükünü de ortadan kaldırır.</a:t>
            </a:r>
            <a:endParaRPr lang="tr-TR" sz="2400" u="sng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622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5">
            <a:extLst>
              <a:ext uri="{FF2B5EF4-FFF2-40B4-BE49-F238E27FC236}">
                <a16:creationId xmlns:a16="http://schemas.microsoft.com/office/drawing/2014/main" id="{133D7026-4C1E-4F60-8AA1-D4A335B1CD68}"/>
              </a:ext>
            </a:extLst>
          </p:cNvPr>
          <p:cNvSpPr txBox="1">
            <a:spLocks/>
          </p:cNvSpPr>
          <p:nvPr/>
        </p:nvSpPr>
        <p:spPr>
          <a:xfrm>
            <a:off x="2249969" y="1400"/>
            <a:ext cx="5676900" cy="76014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 algn="l" defTabSz="1008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5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tr-TR" b="1" spc="-80" dirty="0">
                <a:solidFill>
                  <a:srgbClr val="FF0000"/>
                </a:solidFill>
                <a:cs typeface="Arial" panose="020B0604020202020204" pitchFamily="34" charset="0"/>
              </a:rPr>
              <a:t>KEP </a:t>
            </a:r>
            <a:r>
              <a:rPr lang="tr-TR" b="1" spc="-40" dirty="0">
                <a:solidFill>
                  <a:srgbClr val="FF0000"/>
                </a:solidFill>
                <a:cs typeface="Arial" panose="020B0604020202020204" pitchFamily="34" charset="0"/>
              </a:rPr>
              <a:t>İK</a:t>
            </a:r>
            <a:r>
              <a:rPr lang="tr-TR" b="1" spc="-1000" dirty="0">
                <a:solidFill>
                  <a:srgbClr val="FF0000"/>
                </a:solidFill>
                <a:cs typeface="Arial" panose="020B0604020202020204" pitchFamily="34" charset="0"/>
              </a:rPr>
              <a:t>    </a:t>
            </a:r>
            <a:r>
              <a:rPr lang="tr-TR" b="1" spc="-150" dirty="0">
                <a:solidFill>
                  <a:srgbClr val="FF0000"/>
                </a:solidFill>
                <a:cs typeface="Arial" panose="020B0604020202020204" pitchFamily="34" charset="0"/>
              </a:rPr>
              <a:t>Avantajları</a:t>
            </a:r>
            <a:endParaRPr lang="tr-TR" b="1" spc="-150" dirty="0">
              <a:solidFill>
                <a:srgbClr val="FF0000"/>
              </a:solidFill>
              <a:cs typeface="Courier New"/>
            </a:endParaRPr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00F7EA32-B2B1-4AB4-B2B9-F11B57EB4E4A}"/>
              </a:ext>
            </a:extLst>
          </p:cNvPr>
          <p:cNvSpPr txBox="1"/>
          <p:nvPr/>
        </p:nvSpPr>
        <p:spPr>
          <a:xfrm>
            <a:off x="921069" y="3781425"/>
            <a:ext cx="4161790" cy="85788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253365" indent="-240665">
              <a:lnSpc>
                <a:spcPct val="100000"/>
              </a:lnSpc>
              <a:spcBef>
                <a:spcPts val="495"/>
              </a:spcBef>
              <a:buSzPct val="95833"/>
              <a:buFont typeface="Wingdings"/>
              <a:buChar char=""/>
              <a:tabLst>
                <a:tab pos="254000" algn="l"/>
              </a:tabLst>
            </a:pPr>
            <a:r>
              <a:rPr sz="2400" spc="65" dirty="0">
                <a:solidFill>
                  <a:srgbClr val="2C2C2C"/>
                </a:solidFill>
                <a:cs typeface="Arial"/>
              </a:rPr>
              <a:t>Kontrol </a:t>
            </a:r>
            <a:r>
              <a:rPr sz="2400" spc="5" dirty="0">
                <a:solidFill>
                  <a:srgbClr val="2C2C2C"/>
                </a:solidFill>
                <a:cs typeface="Arial"/>
              </a:rPr>
              <a:t>kolaylığı</a:t>
            </a:r>
            <a:r>
              <a:rPr sz="2400" spc="155" dirty="0">
                <a:solidFill>
                  <a:srgbClr val="2C2C2C"/>
                </a:solidFill>
                <a:cs typeface="Arial"/>
              </a:rPr>
              <a:t> </a:t>
            </a:r>
            <a:r>
              <a:rPr sz="2400" dirty="0">
                <a:solidFill>
                  <a:srgbClr val="2C2C2C"/>
                </a:solidFill>
                <a:cs typeface="Arial"/>
              </a:rPr>
              <a:t>sağlar</a:t>
            </a:r>
            <a:endParaRPr sz="2400" dirty="0">
              <a:cs typeface="Arial"/>
            </a:endParaRPr>
          </a:p>
          <a:p>
            <a:pPr marL="253365" indent="-240665">
              <a:lnSpc>
                <a:spcPct val="100000"/>
              </a:lnSpc>
              <a:spcBef>
                <a:spcPts val="395"/>
              </a:spcBef>
              <a:buSzPct val="95833"/>
              <a:buFont typeface="Wingdings"/>
              <a:buChar char=""/>
              <a:tabLst>
                <a:tab pos="254000" algn="l"/>
              </a:tabLst>
            </a:pPr>
            <a:r>
              <a:rPr sz="2400" spc="40" dirty="0">
                <a:solidFill>
                  <a:srgbClr val="2C2C2C"/>
                </a:solidFill>
                <a:cs typeface="Arial"/>
              </a:rPr>
              <a:t>Etkili </a:t>
            </a:r>
            <a:r>
              <a:rPr sz="2400" spc="-15" dirty="0">
                <a:solidFill>
                  <a:srgbClr val="2C2C2C"/>
                </a:solidFill>
                <a:cs typeface="Arial"/>
              </a:rPr>
              <a:t>zaman </a:t>
            </a:r>
            <a:r>
              <a:rPr sz="2400" spc="40" dirty="0">
                <a:solidFill>
                  <a:srgbClr val="2C2C2C"/>
                </a:solidFill>
                <a:cs typeface="Arial"/>
              </a:rPr>
              <a:t>yönetimi</a:t>
            </a:r>
            <a:r>
              <a:rPr sz="2400" spc="155" dirty="0">
                <a:solidFill>
                  <a:srgbClr val="2C2C2C"/>
                </a:solidFill>
                <a:cs typeface="Arial"/>
              </a:rPr>
              <a:t> </a:t>
            </a:r>
            <a:r>
              <a:rPr sz="2400" dirty="0">
                <a:solidFill>
                  <a:srgbClr val="2C2C2C"/>
                </a:solidFill>
                <a:cs typeface="Arial"/>
              </a:rPr>
              <a:t>sağlar</a:t>
            </a:r>
            <a:endParaRPr sz="2400" dirty="0">
              <a:cs typeface="Arial"/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2FD81BF3-0CF0-4ED3-8986-7B261F407935}"/>
              </a:ext>
            </a:extLst>
          </p:cNvPr>
          <p:cNvSpPr txBox="1"/>
          <p:nvPr/>
        </p:nvSpPr>
        <p:spPr>
          <a:xfrm>
            <a:off x="921069" y="4612259"/>
            <a:ext cx="4545965" cy="4098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199"/>
              </a:lnSpc>
              <a:spcBef>
                <a:spcPts val="100"/>
              </a:spcBef>
              <a:buSzPct val="95833"/>
              <a:buFont typeface="Wingdings"/>
              <a:buChar char=""/>
              <a:tabLst>
                <a:tab pos="254000" algn="l"/>
                <a:tab pos="2103755" algn="l"/>
                <a:tab pos="3464560" algn="l"/>
              </a:tabLst>
            </a:pPr>
            <a:r>
              <a:rPr sz="2400" spc="10" dirty="0" err="1">
                <a:solidFill>
                  <a:srgbClr val="2C2C2C"/>
                </a:solidFill>
                <a:cs typeface="Arial"/>
              </a:rPr>
              <a:t>A</a:t>
            </a:r>
            <a:r>
              <a:rPr sz="2400" spc="25" dirty="0" err="1">
                <a:solidFill>
                  <a:srgbClr val="2C2C2C"/>
                </a:solidFill>
                <a:cs typeface="Arial"/>
              </a:rPr>
              <a:t>r</a:t>
            </a:r>
            <a:r>
              <a:rPr sz="2400" spc="15" dirty="0" err="1">
                <a:solidFill>
                  <a:srgbClr val="2C2C2C"/>
                </a:solidFill>
                <a:cs typeface="Arial"/>
              </a:rPr>
              <a:t>ş</a:t>
            </a:r>
            <a:r>
              <a:rPr sz="2400" spc="10" dirty="0" err="1">
                <a:solidFill>
                  <a:srgbClr val="2C2C2C"/>
                </a:solidFill>
                <a:cs typeface="Arial"/>
              </a:rPr>
              <a:t>i</a:t>
            </a:r>
            <a:r>
              <a:rPr sz="2400" spc="15" dirty="0" err="1">
                <a:solidFill>
                  <a:srgbClr val="2C2C2C"/>
                </a:solidFill>
                <a:cs typeface="Arial"/>
              </a:rPr>
              <a:t>v</a:t>
            </a:r>
            <a:r>
              <a:rPr sz="2400" spc="10" dirty="0" err="1">
                <a:solidFill>
                  <a:srgbClr val="2C2C2C"/>
                </a:solidFill>
                <a:cs typeface="Arial"/>
              </a:rPr>
              <a:t>le</a:t>
            </a:r>
            <a:r>
              <a:rPr sz="2400" spc="25" dirty="0" err="1">
                <a:solidFill>
                  <a:srgbClr val="2C2C2C"/>
                </a:solidFill>
                <a:cs typeface="Arial"/>
              </a:rPr>
              <a:t>m</a:t>
            </a:r>
            <a:r>
              <a:rPr sz="2400" dirty="0" err="1">
                <a:solidFill>
                  <a:srgbClr val="2C2C2C"/>
                </a:solidFill>
                <a:cs typeface="Arial"/>
              </a:rPr>
              <a:t>e</a:t>
            </a:r>
            <a:r>
              <a:rPr lang="tr-TR" sz="2400" dirty="0">
                <a:solidFill>
                  <a:srgbClr val="2C2C2C"/>
                </a:solidFill>
                <a:cs typeface="Arial"/>
              </a:rPr>
              <a:t> </a:t>
            </a:r>
            <a:r>
              <a:rPr sz="2400" spc="30" dirty="0" err="1">
                <a:solidFill>
                  <a:srgbClr val="2C2C2C"/>
                </a:solidFill>
                <a:cs typeface="Arial"/>
              </a:rPr>
              <a:t>de</a:t>
            </a:r>
            <a:r>
              <a:rPr sz="2400" spc="40" dirty="0" err="1">
                <a:solidFill>
                  <a:srgbClr val="2C2C2C"/>
                </a:solidFill>
                <a:cs typeface="Arial"/>
              </a:rPr>
              <a:t>r</a:t>
            </a:r>
            <a:r>
              <a:rPr sz="2400" spc="30" dirty="0" err="1">
                <a:solidFill>
                  <a:srgbClr val="2C2C2C"/>
                </a:solidFill>
                <a:cs typeface="Arial"/>
              </a:rPr>
              <a:t>din</a:t>
            </a:r>
            <a:r>
              <a:rPr sz="2400" spc="-5" dirty="0" err="1">
                <a:solidFill>
                  <a:srgbClr val="2C2C2C"/>
                </a:solidFill>
                <a:cs typeface="Arial"/>
              </a:rPr>
              <a:t>i</a:t>
            </a:r>
            <a:r>
              <a:rPr lang="tr-TR" sz="2400" spc="-5" dirty="0">
                <a:solidFill>
                  <a:srgbClr val="2C2C2C"/>
                </a:solidFill>
                <a:cs typeface="Arial"/>
              </a:rPr>
              <a:t> </a:t>
            </a:r>
            <a:r>
              <a:rPr sz="2400" spc="30" dirty="0" err="1">
                <a:solidFill>
                  <a:srgbClr val="2C2C2C"/>
                </a:solidFill>
                <a:cs typeface="Arial"/>
              </a:rPr>
              <a:t>o</a:t>
            </a:r>
            <a:r>
              <a:rPr sz="2400" spc="40" dirty="0" err="1">
                <a:solidFill>
                  <a:srgbClr val="2C2C2C"/>
                </a:solidFill>
                <a:cs typeface="Arial"/>
              </a:rPr>
              <a:t>r</a:t>
            </a:r>
            <a:r>
              <a:rPr sz="2400" spc="50" dirty="0" err="1">
                <a:solidFill>
                  <a:srgbClr val="2C2C2C"/>
                </a:solidFill>
                <a:cs typeface="Arial"/>
              </a:rPr>
              <a:t>t</a:t>
            </a:r>
            <a:r>
              <a:rPr sz="2400" spc="30" dirty="0" err="1">
                <a:solidFill>
                  <a:srgbClr val="2C2C2C"/>
                </a:solidFill>
                <a:cs typeface="Arial"/>
              </a:rPr>
              <a:t>ada</a:t>
            </a:r>
            <a:r>
              <a:rPr sz="2400" spc="-5" dirty="0" err="1">
                <a:solidFill>
                  <a:srgbClr val="2C2C2C"/>
                </a:solidFill>
                <a:cs typeface="Arial"/>
              </a:rPr>
              <a:t>n</a:t>
            </a:r>
            <a:r>
              <a:rPr sz="2400" spc="-5" dirty="0">
                <a:solidFill>
                  <a:srgbClr val="2C2C2C"/>
                </a:solidFill>
                <a:cs typeface="Arial"/>
              </a:rPr>
              <a:t> </a:t>
            </a:r>
            <a:r>
              <a:rPr lang="tr-TR" sz="2400" spc="-5" dirty="0">
                <a:solidFill>
                  <a:srgbClr val="2C2C2C"/>
                </a:solidFill>
                <a:cs typeface="Arial"/>
              </a:rPr>
              <a:t> 	</a:t>
            </a:r>
            <a:r>
              <a:rPr sz="2400" spc="10" dirty="0" err="1">
                <a:solidFill>
                  <a:srgbClr val="2C2C2C"/>
                </a:solidFill>
                <a:cs typeface="Arial"/>
              </a:rPr>
              <a:t>kaldırır</a:t>
            </a:r>
            <a:endParaRPr sz="2400" dirty="0">
              <a:cs typeface="Arial"/>
            </a:endParaRPr>
          </a:p>
        </p:txBody>
      </p:sp>
      <p:sp>
        <p:nvSpPr>
          <p:cNvPr id="7" name="object 8">
            <a:extLst>
              <a:ext uri="{FF2B5EF4-FFF2-40B4-BE49-F238E27FC236}">
                <a16:creationId xmlns:a16="http://schemas.microsoft.com/office/drawing/2014/main" id="{8EEB0C45-F9AC-4C5C-A819-CA39C21F6D76}"/>
              </a:ext>
            </a:extLst>
          </p:cNvPr>
          <p:cNvSpPr txBox="1"/>
          <p:nvPr/>
        </p:nvSpPr>
        <p:spPr>
          <a:xfrm>
            <a:off x="878521" y="5022115"/>
            <a:ext cx="4594228" cy="13119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4199"/>
              </a:lnSpc>
              <a:spcBef>
                <a:spcPts val="95"/>
              </a:spcBef>
              <a:buSzPct val="95833"/>
              <a:buFont typeface="Wingdings"/>
              <a:buChar char=""/>
              <a:tabLst>
                <a:tab pos="254000" algn="l"/>
                <a:tab pos="1385570" algn="l"/>
                <a:tab pos="1906905" algn="l"/>
                <a:tab pos="2891155" algn="l"/>
              </a:tabLst>
            </a:pPr>
            <a:r>
              <a:rPr sz="2400" spc="-20" dirty="0" err="1">
                <a:solidFill>
                  <a:srgbClr val="2C2C2C"/>
                </a:solidFill>
                <a:cs typeface="Arial"/>
              </a:rPr>
              <a:t>K</a:t>
            </a:r>
            <a:r>
              <a:rPr sz="2400" spc="-35" dirty="0" err="1">
                <a:solidFill>
                  <a:srgbClr val="2C2C2C"/>
                </a:solidFill>
                <a:cs typeface="Arial"/>
              </a:rPr>
              <a:t>a</a:t>
            </a:r>
            <a:r>
              <a:rPr sz="2400" spc="65" dirty="0" err="1">
                <a:solidFill>
                  <a:srgbClr val="2C2C2C"/>
                </a:solidFill>
                <a:cs typeface="Arial"/>
              </a:rPr>
              <a:t>r</a:t>
            </a:r>
            <a:r>
              <a:rPr sz="2400" spc="55" dirty="0" err="1">
                <a:solidFill>
                  <a:srgbClr val="2C2C2C"/>
                </a:solidFill>
                <a:cs typeface="Arial"/>
              </a:rPr>
              <a:t>g</a:t>
            </a:r>
            <a:r>
              <a:rPr sz="2400" spc="-5" dirty="0" err="1">
                <a:solidFill>
                  <a:srgbClr val="2C2C2C"/>
                </a:solidFill>
                <a:cs typeface="Arial"/>
              </a:rPr>
              <a:t>o</a:t>
            </a:r>
            <a:r>
              <a:rPr lang="tr-TR" sz="2400" spc="-5" dirty="0">
                <a:solidFill>
                  <a:srgbClr val="2C2C2C"/>
                </a:solidFill>
                <a:cs typeface="Arial"/>
              </a:rPr>
              <a:t>, noter,</a:t>
            </a:r>
            <a:r>
              <a:rPr sz="2400" spc="50" dirty="0" err="1">
                <a:solidFill>
                  <a:srgbClr val="2C2C2C"/>
                </a:solidFill>
                <a:cs typeface="Arial"/>
              </a:rPr>
              <a:t>k</a:t>
            </a:r>
            <a:r>
              <a:rPr sz="2400" spc="45" dirty="0" err="1">
                <a:solidFill>
                  <a:srgbClr val="2C2C2C"/>
                </a:solidFill>
                <a:cs typeface="Arial"/>
              </a:rPr>
              <a:t>u</a:t>
            </a:r>
            <a:r>
              <a:rPr sz="2400" spc="55" dirty="0" err="1">
                <a:solidFill>
                  <a:srgbClr val="2C2C2C"/>
                </a:solidFill>
                <a:cs typeface="Arial"/>
              </a:rPr>
              <a:t>r</a:t>
            </a:r>
            <a:r>
              <a:rPr sz="2400" spc="50" dirty="0" err="1">
                <a:solidFill>
                  <a:srgbClr val="2C2C2C"/>
                </a:solidFill>
                <a:cs typeface="Arial"/>
              </a:rPr>
              <a:t>y</a:t>
            </a:r>
            <a:r>
              <a:rPr sz="2400" spc="-5" dirty="0" err="1">
                <a:solidFill>
                  <a:srgbClr val="2C2C2C"/>
                </a:solidFill>
                <a:cs typeface="Arial"/>
              </a:rPr>
              <a:t>e</a:t>
            </a:r>
            <a:r>
              <a:rPr sz="2400" dirty="0">
                <a:solidFill>
                  <a:srgbClr val="2C2C2C"/>
                </a:solidFill>
                <a:cs typeface="Arial"/>
              </a:rPr>
              <a:t>	</a:t>
            </a:r>
            <a:r>
              <a:rPr sz="2400" spc="-40" dirty="0" err="1">
                <a:solidFill>
                  <a:srgbClr val="2C2C2C"/>
                </a:solidFill>
                <a:cs typeface="Arial"/>
              </a:rPr>
              <a:t>m</a:t>
            </a:r>
            <a:r>
              <a:rPr sz="2400" spc="-45" dirty="0" err="1">
                <a:solidFill>
                  <a:srgbClr val="2C2C2C"/>
                </a:solidFill>
                <a:cs typeface="Arial"/>
              </a:rPr>
              <a:t>a</a:t>
            </a:r>
            <a:r>
              <a:rPr sz="2400" spc="-5" dirty="0" err="1">
                <a:solidFill>
                  <a:srgbClr val="2C2C2C"/>
                </a:solidFill>
                <a:cs typeface="Arial"/>
              </a:rPr>
              <a:t>sra</a:t>
            </a:r>
            <a:r>
              <a:rPr sz="2400" spc="105" dirty="0" err="1">
                <a:solidFill>
                  <a:srgbClr val="2C2C2C"/>
                </a:solidFill>
                <a:cs typeface="Arial"/>
              </a:rPr>
              <a:t>f</a:t>
            </a:r>
            <a:r>
              <a:rPr sz="2400" spc="90" dirty="0" err="1">
                <a:solidFill>
                  <a:srgbClr val="2C2C2C"/>
                </a:solidFill>
                <a:cs typeface="Arial"/>
              </a:rPr>
              <a:t>l</a:t>
            </a:r>
            <a:r>
              <a:rPr sz="2400" spc="100" dirty="0" err="1">
                <a:solidFill>
                  <a:srgbClr val="2C2C2C"/>
                </a:solidFill>
                <a:cs typeface="Arial"/>
              </a:rPr>
              <a:t>a</a:t>
            </a:r>
            <a:r>
              <a:rPr sz="2400" spc="90" dirty="0" err="1">
                <a:solidFill>
                  <a:srgbClr val="2C2C2C"/>
                </a:solidFill>
                <a:cs typeface="Arial"/>
              </a:rPr>
              <a:t>r</a:t>
            </a:r>
            <a:r>
              <a:rPr sz="2400" spc="-50" dirty="0" err="1">
                <a:solidFill>
                  <a:srgbClr val="2C2C2C"/>
                </a:solidFill>
                <a:cs typeface="Arial"/>
              </a:rPr>
              <a:t>ı</a:t>
            </a:r>
            <a:r>
              <a:rPr sz="2400" spc="-20" dirty="0" err="1">
                <a:solidFill>
                  <a:srgbClr val="2C2C2C"/>
                </a:solidFill>
                <a:cs typeface="Arial"/>
              </a:rPr>
              <a:t>n</a:t>
            </a:r>
            <a:r>
              <a:rPr sz="2400" spc="-5" dirty="0" err="1">
                <a:solidFill>
                  <a:srgbClr val="2C2C2C"/>
                </a:solidFill>
                <a:cs typeface="Arial"/>
              </a:rPr>
              <a:t>ı</a:t>
            </a:r>
            <a:r>
              <a:rPr sz="2400" spc="-5" dirty="0">
                <a:solidFill>
                  <a:srgbClr val="2C2C2C"/>
                </a:solidFill>
                <a:cs typeface="Arial"/>
              </a:rPr>
              <a:t>  </a:t>
            </a:r>
            <a:r>
              <a:rPr lang="tr-TR" sz="2400" spc="-5" dirty="0">
                <a:solidFill>
                  <a:srgbClr val="2C2C2C"/>
                </a:solidFill>
                <a:cs typeface="Arial"/>
              </a:rPr>
              <a:t> </a:t>
            </a:r>
            <a:r>
              <a:rPr sz="2400" spc="30" dirty="0" err="1">
                <a:solidFill>
                  <a:srgbClr val="2C2C2C"/>
                </a:solidFill>
                <a:cs typeface="Arial"/>
              </a:rPr>
              <a:t>ortadan</a:t>
            </a:r>
            <a:r>
              <a:rPr sz="2400" spc="80" dirty="0">
                <a:solidFill>
                  <a:srgbClr val="2C2C2C"/>
                </a:solidFill>
                <a:cs typeface="Arial"/>
              </a:rPr>
              <a:t> </a:t>
            </a:r>
            <a:r>
              <a:rPr sz="2400" spc="10" dirty="0" err="1">
                <a:solidFill>
                  <a:srgbClr val="2C2C2C"/>
                </a:solidFill>
                <a:cs typeface="Arial"/>
              </a:rPr>
              <a:t>kaldırır</a:t>
            </a:r>
            <a:endParaRPr sz="2400" dirty="0"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  <a:buSzPct val="95833"/>
              <a:buFont typeface="Wingdings"/>
              <a:buChar char=""/>
              <a:tabLst>
                <a:tab pos="254000" algn="l"/>
              </a:tabLst>
            </a:pPr>
            <a:r>
              <a:rPr sz="2400" spc="10" dirty="0" err="1">
                <a:solidFill>
                  <a:srgbClr val="2C2C2C"/>
                </a:solidFill>
                <a:cs typeface="Arial"/>
              </a:rPr>
              <a:t>Kağıt</a:t>
            </a:r>
            <a:r>
              <a:rPr sz="2400" spc="10" dirty="0">
                <a:solidFill>
                  <a:srgbClr val="2C2C2C"/>
                </a:solidFill>
                <a:cs typeface="Arial"/>
              </a:rPr>
              <a:t> </a:t>
            </a:r>
            <a:r>
              <a:rPr sz="2400" spc="50" dirty="0" err="1">
                <a:solidFill>
                  <a:srgbClr val="2C2C2C"/>
                </a:solidFill>
                <a:cs typeface="Arial"/>
              </a:rPr>
              <a:t>tasarrufu</a:t>
            </a:r>
            <a:r>
              <a:rPr sz="2400" spc="100" dirty="0">
                <a:solidFill>
                  <a:srgbClr val="2C2C2C"/>
                </a:solidFill>
                <a:cs typeface="Arial"/>
              </a:rPr>
              <a:t> </a:t>
            </a:r>
            <a:r>
              <a:rPr sz="2400" dirty="0" err="1">
                <a:solidFill>
                  <a:srgbClr val="2C2C2C"/>
                </a:solidFill>
                <a:cs typeface="Arial"/>
              </a:rPr>
              <a:t>sağlar</a:t>
            </a:r>
            <a:endParaRPr sz="2400" dirty="0">
              <a:cs typeface="Arial"/>
            </a:endParaRPr>
          </a:p>
        </p:txBody>
      </p:sp>
      <p:sp>
        <p:nvSpPr>
          <p:cNvPr id="8" name="object 10">
            <a:extLst>
              <a:ext uri="{FF2B5EF4-FFF2-40B4-BE49-F238E27FC236}">
                <a16:creationId xmlns:a16="http://schemas.microsoft.com/office/drawing/2014/main" id="{9007A87E-A017-48FE-B1DC-B044F492D4D4}"/>
              </a:ext>
            </a:extLst>
          </p:cNvPr>
          <p:cNvSpPr txBox="1">
            <a:spLocks/>
          </p:cNvSpPr>
          <p:nvPr/>
        </p:nvSpPr>
        <p:spPr>
          <a:xfrm>
            <a:off x="852017" y="990402"/>
            <a:ext cx="8472805" cy="1997598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>
            <a:lvl1pPr marL="252100" indent="-252100" algn="l" defTabSz="1008400" rtl="0" eaLnBrk="1" latinLnBrk="0" hangingPunct="1">
              <a:lnSpc>
                <a:spcPct val="90000"/>
              </a:lnSpc>
              <a:spcBef>
                <a:spcPts val="1103"/>
              </a:spcBef>
              <a:buFont typeface="Arial" panose="020B0604020202020204" pitchFamily="34" charset="0"/>
              <a:buChar char="•"/>
              <a:defRPr sz="30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63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05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4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89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31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73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815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5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35280" indent="-322580">
              <a:lnSpc>
                <a:spcPct val="100000"/>
              </a:lnSpc>
              <a:spcBef>
                <a:spcPts val="495"/>
              </a:spcBef>
              <a:buFont typeface="Wingdings"/>
              <a:buChar char=""/>
              <a:tabLst>
                <a:tab pos="335915" algn="l"/>
              </a:tabLst>
            </a:pPr>
            <a:r>
              <a:rPr lang="tr-TR" spc="-5" dirty="0"/>
              <a:t>Kanunen</a:t>
            </a:r>
            <a:r>
              <a:rPr lang="tr-TR" spc="15" dirty="0"/>
              <a:t> </a:t>
            </a:r>
            <a:r>
              <a:rPr lang="tr-TR" spc="30" dirty="0"/>
              <a:t>geçerlidir</a:t>
            </a:r>
          </a:p>
          <a:p>
            <a:pPr marL="335280" indent="-322580">
              <a:lnSpc>
                <a:spcPct val="100000"/>
              </a:lnSpc>
              <a:spcBef>
                <a:spcPts val="400"/>
              </a:spcBef>
              <a:buFont typeface="Wingdings"/>
              <a:buChar char=""/>
              <a:tabLst>
                <a:tab pos="335915" algn="l"/>
              </a:tabLst>
            </a:pPr>
            <a:r>
              <a:rPr lang="tr-TR" spc="35" dirty="0"/>
              <a:t>Hukuki </a:t>
            </a:r>
            <a:r>
              <a:rPr lang="tr-TR" spc="30" dirty="0"/>
              <a:t>delil</a:t>
            </a:r>
            <a:r>
              <a:rPr lang="tr-TR" spc="80" dirty="0"/>
              <a:t> </a:t>
            </a:r>
            <a:r>
              <a:rPr lang="tr-TR" spc="40" dirty="0"/>
              <a:t>niteliğindedir</a:t>
            </a:r>
          </a:p>
          <a:p>
            <a:pPr marL="335280" indent="-322580">
              <a:lnSpc>
                <a:spcPct val="100000"/>
              </a:lnSpc>
              <a:spcBef>
                <a:spcPts val="395"/>
              </a:spcBef>
              <a:buFont typeface="Wingdings"/>
              <a:buChar char=""/>
              <a:tabLst>
                <a:tab pos="335915" algn="l"/>
              </a:tabLst>
            </a:pPr>
            <a:r>
              <a:rPr lang="tr-TR" spc="50" dirty="0"/>
              <a:t>Şirketi </a:t>
            </a:r>
            <a:r>
              <a:rPr lang="tr-TR" spc="-25" dirty="0"/>
              <a:t>ve çalışanı</a:t>
            </a:r>
            <a:r>
              <a:rPr lang="tr-TR" dirty="0"/>
              <a:t> </a:t>
            </a:r>
            <a:r>
              <a:rPr lang="tr-TR" spc="55" dirty="0"/>
              <a:t>korur</a:t>
            </a:r>
          </a:p>
          <a:p>
            <a:pPr marL="335280" indent="-322580">
              <a:lnSpc>
                <a:spcPts val="2565"/>
              </a:lnSpc>
              <a:spcBef>
                <a:spcPts val="409"/>
              </a:spcBef>
              <a:buFont typeface="Wingdings"/>
              <a:buChar char=""/>
              <a:tabLst>
                <a:tab pos="335915" algn="l"/>
              </a:tabLst>
            </a:pPr>
            <a:r>
              <a:rPr lang="tr-TR" spc="50" dirty="0"/>
              <a:t>İK </a:t>
            </a:r>
            <a:r>
              <a:rPr lang="tr-TR" spc="15" dirty="0"/>
              <a:t>süreçlerini</a:t>
            </a:r>
            <a:r>
              <a:rPr lang="tr-TR" spc="75" dirty="0"/>
              <a:t> </a:t>
            </a:r>
            <a:r>
              <a:rPr lang="tr-TR" spc="5" dirty="0"/>
              <a:t>hızlandırır</a:t>
            </a: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97D855E1-9925-4998-B57B-CBDEE4BF4E30}"/>
              </a:ext>
            </a:extLst>
          </p:cNvPr>
          <p:cNvSpPr txBox="1"/>
          <p:nvPr/>
        </p:nvSpPr>
        <p:spPr>
          <a:xfrm>
            <a:off x="852017" y="3216858"/>
            <a:ext cx="536713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spc="-20" dirty="0"/>
              <a:t>KEP </a:t>
            </a:r>
            <a:r>
              <a:rPr lang="tr-TR" sz="2800" b="1" spc="15" dirty="0" err="1"/>
              <a:t>İK’yı</a:t>
            </a:r>
            <a:r>
              <a:rPr lang="tr-TR" sz="2800" b="1" spc="-130" dirty="0"/>
              <a:t> </a:t>
            </a:r>
            <a:r>
              <a:rPr lang="tr-TR" sz="2800" b="1" spc="25" dirty="0"/>
              <a:t>Seçtiğinizde,</a:t>
            </a:r>
            <a:endParaRPr lang="tr-TR" sz="2800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8892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42EDB99B-B122-4B95-97A3-C28031D1091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91"/>
            <a:ext cx="10691813" cy="7559868"/>
          </a:xfrm>
          <a:prstGeom prst="rect">
            <a:avLst/>
          </a:prstGeom>
        </p:spPr>
      </p:pic>
      <p:sp>
        <p:nvSpPr>
          <p:cNvPr id="4" name="Metin kutusu 3">
            <a:extLst>
              <a:ext uri="{FF2B5EF4-FFF2-40B4-BE49-F238E27FC236}">
                <a16:creationId xmlns:a16="http://schemas.microsoft.com/office/drawing/2014/main" id="{CBA48103-3701-4C21-B9B0-5143414DACCF}"/>
              </a:ext>
            </a:extLst>
          </p:cNvPr>
          <p:cNvSpPr txBox="1"/>
          <p:nvPr/>
        </p:nvSpPr>
        <p:spPr>
          <a:xfrm>
            <a:off x="10016466" y="0"/>
            <a:ext cx="646331" cy="6830568"/>
          </a:xfrm>
          <a:prstGeom prst="rect">
            <a:avLst/>
          </a:prstGeom>
          <a:noFill/>
        </p:spPr>
        <p:txBody>
          <a:bodyPr vert="vert" wrap="square" rtlCol="0" anchor="ctr">
            <a:spAutoFit/>
          </a:bodyPr>
          <a:lstStyle/>
          <a:p>
            <a:pPr algn="ctr"/>
            <a:r>
              <a:rPr lang="tr-TR" sz="3000" spc="300" dirty="0">
                <a:solidFill>
                  <a:schemeClr val="bg1"/>
                </a:solidFill>
                <a:latin typeface="+mj-lt"/>
              </a:rPr>
              <a:t>TÜRKKEP KİMDİR?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5557984C-DCCD-4ECB-97B6-48362BC2DDE0}"/>
              </a:ext>
            </a:extLst>
          </p:cNvPr>
          <p:cNvSpPr txBox="1"/>
          <p:nvPr/>
        </p:nvSpPr>
        <p:spPr>
          <a:xfrm>
            <a:off x="274321" y="284440"/>
            <a:ext cx="4652712" cy="6345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300" baseline="30000" dirty="0"/>
              <a:t>TÜRKKEP,  Bilgi Teknolojileri ve İletişim Kurumu (BTK) tarafından 25 Şubat 2013 tarihinde KEP Hizmet Sağlayıcısı olarak; Gelir İdaresi Başkanlığı (GİB) tarafından ise 27 Eylül 2013 tarihinde e-Fatura Hizmet Sağlayıcısı (Özel </a:t>
            </a:r>
            <a:r>
              <a:rPr lang="tr-TR" sz="2300" baseline="30000" dirty="0" err="1"/>
              <a:t>Entegratör</a:t>
            </a:r>
            <a:r>
              <a:rPr lang="tr-TR" sz="2300" baseline="30000" dirty="0"/>
              <a:t>) olarak yetkilendirilmiştir.</a:t>
            </a:r>
          </a:p>
          <a:p>
            <a:endParaRPr lang="tr-TR" sz="2300" baseline="30000" dirty="0"/>
          </a:p>
          <a:p>
            <a:r>
              <a:rPr lang="tr-TR" sz="2300" baseline="30000" dirty="0"/>
              <a:t>TÜRKKEP, Türk Ticaret Kanunu</a:t>
            </a:r>
            <a:r>
              <a:rPr lang="tr-TR" sz="2300" dirty="0"/>
              <a:t> </a:t>
            </a:r>
            <a:r>
              <a:rPr lang="tr-TR" sz="2300" baseline="30000" dirty="0"/>
              <a:t>ve Vergi Usul Kanunu kapsamında yasal düzenlemesi yapılmış olan, Kayıtlı Elektronik Posta (KEP), e-Fatura, e-Defter ve e-Saklama hizmetlerini kurumsal ve bireysel müşterilerine yetkili hizmet sağlayıcı olarak tek noktadan sağlayabilen ülkemizin ilk ve tek güven kurumudur. </a:t>
            </a:r>
          </a:p>
          <a:p>
            <a:endParaRPr lang="tr-TR" sz="2300" baseline="30000" dirty="0"/>
          </a:p>
          <a:p>
            <a:r>
              <a:rPr lang="tr-TR" sz="2300" baseline="30000" dirty="0"/>
              <a:t>TÜRKKEP, ayrıca e-İmza, e-Defter ve KEP Mutabakat çözümleri ile KEP </a:t>
            </a:r>
            <a:r>
              <a:rPr lang="tr-TR" sz="2300" baseline="30000" dirty="0" err="1"/>
              <a:t>Assist</a:t>
            </a:r>
            <a:r>
              <a:rPr lang="tr-TR" sz="2300" baseline="30000" dirty="0"/>
              <a:t>, KEP Gateway, e-Fatura Yönetimi Sistemi ve e-Fatura İtiraz Sistemi çözümleri ve entegrasyon hizmetleri ile de kurumsal müşterilerine uçtan uca katma değerli çözümler ve hizmetler sağlamaktadır.</a:t>
            </a:r>
          </a:p>
          <a:p>
            <a:endParaRPr lang="tr-TR" sz="2300" baseline="30000" dirty="0"/>
          </a:p>
          <a:p>
            <a:r>
              <a:rPr lang="tr-TR" sz="2300" baseline="30000" dirty="0"/>
              <a:t>TÜRKKEP KEP Yönetmeliği madde 14-(1) gereğince KEPHS olarak KEP sistemi içerisinde bir elektronik iletinin gönderilmesi ve alınması dışında elektronik belgelerin saklanması, güvenli iletişim ve elektronik ortamda güvenilir üçüncü taraf hizmetleri gibi katma değerli hizmetler sunan e-Dönüşümün lider kuruluşudur.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366C13CB-B3C9-4CDE-AE26-258A50E14D7B}"/>
              </a:ext>
            </a:extLst>
          </p:cNvPr>
          <p:cNvSpPr txBox="1"/>
          <p:nvPr/>
        </p:nvSpPr>
        <p:spPr>
          <a:xfrm>
            <a:off x="4956048" y="284440"/>
            <a:ext cx="4334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b="1" baseline="30000" dirty="0"/>
              <a:t>Türkiye Genelinde</a:t>
            </a:r>
          </a:p>
          <a:p>
            <a:r>
              <a:rPr lang="tr-TR" sz="4400" b="1" baseline="30000" dirty="0"/>
              <a:t>Yaygın Başvuru</a:t>
            </a:r>
          </a:p>
          <a:p>
            <a:r>
              <a:rPr lang="tr-TR" sz="4400" b="1" baseline="30000" dirty="0"/>
              <a:t>Ağıyla Hizmetinizde...</a:t>
            </a:r>
          </a:p>
        </p:txBody>
      </p:sp>
    </p:spTree>
    <p:extLst>
      <p:ext uri="{BB962C8B-B14F-4D97-AF65-F5344CB8AC3E}">
        <p14:creationId xmlns:p14="http://schemas.microsoft.com/office/powerpoint/2010/main" val="1759969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7077A5C9-5645-4A5E-9D67-3106B313AC3D}"/>
              </a:ext>
            </a:extLst>
          </p:cNvPr>
          <p:cNvSpPr txBox="1"/>
          <p:nvPr/>
        </p:nvSpPr>
        <p:spPr>
          <a:xfrm>
            <a:off x="10016466" y="0"/>
            <a:ext cx="646331" cy="6830568"/>
          </a:xfrm>
          <a:prstGeom prst="rect">
            <a:avLst/>
          </a:prstGeom>
          <a:noFill/>
        </p:spPr>
        <p:txBody>
          <a:bodyPr vert="vert" wrap="square" rtlCol="0" anchor="ctr">
            <a:spAutoFit/>
          </a:bodyPr>
          <a:lstStyle/>
          <a:p>
            <a:pPr algn="ctr"/>
            <a:r>
              <a:rPr lang="tr-TR" sz="3000" spc="300" dirty="0">
                <a:solidFill>
                  <a:schemeClr val="bg1"/>
                </a:solidFill>
                <a:latin typeface="+mj-lt"/>
              </a:rPr>
              <a:t>KEP NE SAĞLAR?</a:t>
            </a:r>
          </a:p>
        </p:txBody>
      </p:sp>
      <p:sp>
        <p:nvSpPr>
          <p:cNvPr id="3" name="Unvan 1">
            <a:extLst>
              <a:ext uri="{FF2B5EF4-FFF2-40B4-BE49-F238E27FC236}">
                <a16:creationId xmlns:a16="http://schemas.microsoft.com/office/drawing/2014/main" id="{1F7DD42B-1AB8-49BF-8A1D-41922ECFB1B7}"/>
              </a:ext>
            </a:extLst>
          </p:cNvPr>
          <p:cNvSpPr txBox="1">
            <a:spLocks/>
          </p:cNvSpPr>
          <p:nvPr/>
        </p:nvSpPr>
        <p:spPr>
          <a:xfrm>
            <a:off x="1280463" y="0"/>
            <a:ext cx="7025640" cy="2031325"/>
          </a:xfrm>
          <a:prstGeom prst="rect">
            <a:avLst/>
          </a:prstGeom>
        </p:spPr>
        <p:txBody>
          <a:bodyPr/>
          <a:lstStyle>
            <a:lvl1pPr algn="l" defTabSz="1008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5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>
                <a:solidFill>
                  <a:srgbClr val="FF0000"/>
                </a:solidFill>
                <a:cs typeface="Arial" panose="020B0604020202020204" pitchFamily="34" charset="0"/>
              </a:rPr>
              <a:t>Kayıtlı Elektronik Posta (KEP) Ne Sağlar?</a:t>
            </a:r>
            <a:br>
              <a:rPr lang="tr-TR" dirty="0">
                <a:solidFill>
                  <a:srgbClr val="FF0000"/>
                </a:solidFill>
                <a:cs typeface="Arial" panose="020B0604020202020204" pitchFamily="34" charset="0"/>
              </a:rPr>
            </a:br>
            <a:endParaRPr lang="tr-TR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B6FD639-DF0B-4EB4-9CE0-5D900130B1C9}"/>
              </a:ext>
            </a:extLst>
          </p:cNvPr>
          <p:cNvSpPr txBox="1">
            <a:spLocks/>
          </p:cNvSpPr>
          <p:nvPr/>
        </p:nvSpPr>
        <p:spPr>
          <a:xfrm>
            <a:off x="342652" y="1582214"/>
            <a:ext cx="8472805" cy="94897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52100" indent="-252100" algn="l" defTabSz="1008400" rtl="0" eaLnBrk="1" latinLnBrk="0" hangingPunct="1">
              <a:lnSpc>
                <a:spcPct val="90000"/>
              </a:lnSpc>
              <a:spcBef>
                <a:spcPts val="1103"/>
              </a:spcBef>
              <a:buFont typeface="Arial" panose="020B0604020202020204" pitchFamily="34" charset="0"/>
              <a:buChar char="•"/>
              <a:defRPr sz="30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63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05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4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89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31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73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815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5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>
              <a:spcBef>
                <a:spcPts val="200"/>
              </a:spcBef>
            </a:pPr>
            <a:r>
              <a:rPr lang="tr-TR" sz="2000" b="1" dirty="0">
                <a:solidFill>
                  <a:srgbClr val="FF0000"/>
                </a:solidFill>
                <a:ea typeface="Calibri" pitchFamily="34" charset="0"/>
                <a:cs typeface="Arial" panose="020B0604020202020204" pitchFamily="34" charset="0"/>
              </a:rPr>
              <a:t>Kimlik Doğrulama</a:t>
            </a:r>
          </a:p>
          <a:p>
            <a:pPr marL="103500" indent="0">
              <a:spcBef>
                <a:spcPts val="200"/>
              </a:spcBef>
              <a:buNone/>
            </a:pPr>
            <a:r>
              <a:rPr lang="tr-TR" sz="2000" dirty="0">
                <a:ea typeface="Calibri" pitchFamily="34" charset="0"/>
                <a:cs typeface="Arial" panose="020B0604020202020204" pitchFamily="34" charset="0"/>
              </a:rPr>
              <a:t>    Gönderen ve alan tarafların kim olduğunun tespit eder</a:t>
            </a:r>
            <a:br>
              <a:rPr lang="tr-TR" sz="2000" u="sng" dirty="0">
                <a:ea typeface="Calibri" pitchFamily="34" charset="0"/>
                <a:cs typeface="Arial" panose="020B0604020202020204" pitchFamily="34" charset="0"/>
              </a:rPr>
            </a:br>
            <a:endParaRPr lang="tr-TR" sz="2000" u="sng" dirty="0"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A4CD21CE-A2CD-46A7-9306-064A745369DA}"/>
              </a:ext>
            </a:extLst>
          </p:cNvPr>
          <p:cNvSpPr/>
          <p:nvPr/>
        </p:nvSpPr>
        <p:spPr>
          <a:xfrm>
            <a:off x="294309" y="2339101"/>
            <a:ext cx="6248400" cy="1041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>
              <a:spcBef>
                <a:spcPts val="200"/>
              </a:spcBef>
            </a:pPr>
            <a:r>
              <a:rPr lang="tr-TR" sz="2000" b="1" dirty="0">
                <a:solidFill>
                  <a:srgbClr val="FF0000"/>
                </a:solidFill>
                <a:ea typeface="Calibri" pitchFamily="34" charset="0"/>
                <a:cs typeface="Arial" panose="020B0604020202020204" pitchFamily="34" charset="0"/>
              </a:rPr>
              <a:t>Veri Bütünlüğü</a:t>
            </a:r>
          </a:p>
          <a:p>
            <a:pPr marL="355600">
              <a:spcBef>
                <a:spcPts val="200"/>
              </a:spcBef>
            </a:pPr>
            <a:r>
              <a:rPr lang="tr-TR" sz="2000" dirty="0">
                <a:ea typeface="Calibri" pitchFamily="34" charset="0"/>
                <a:cs typeface="Arial" panose="020B0604020202020204" pitchFamily="34" charset="0"/>
              </a:rPr>
              <a:t>Bir e-postanın ekleriyle birlikte, iletildiğini ve içeriğinin başkaları tarafından değiştirilmediğini garanti e</a:t>
            </a:r>
            <a:r>
              <a:rPr lang="tr-TR" sz="2000" dirty="0">
                <a:ea typeface="Calibri" pitchFamily="34" charset="0"/>
                <a:cs typeface="Calibri" pitchFamily="34" charset="0"/>
              </a:rPr>
              <a:t>der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60E07D25-662F-460C-B5A1-44BA75BB0548}"/>
              </a:ext>
            </a:extLst>
          </p:cNvPr>
          <p:cNvSpPr/>
          <p:nvPr/>
        </p:nvSpPr>
        <p:spPr>
          <a:xfrm>
            <a:off x="321999" y="3672260"/>
            <a:ext cx="4978662" cy="1041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>
              <a:spcBef>
                <a:spcPts val="200"/>
              </a:spcBef>
            </a:pPr>
            <a:r>
              <a:rPr lang="tr-TR" sz="2000" b="1" dirty="0">
                <a:solidFill>
                  <a:srgbClr val="FF0000"/>
                </a:solidFill>
                <a:ea typeface="Calibri" pitchFamily="34" charset="0"/>
                <a:cs typeface="Arial" panose="020B0604020202020204" pitchFamily="34" charset="0"/>
              </a:rPr>
              <a:t>İnkar Edilemezlik</a:t>
            </a:r>
            <a:endParaRPr lang="tr-TR" sz="2000" dirty="0">
              <a:solidFill>
                <a:srgbClr val="FF0000"/>
              </a:solidFill>
              <a:ea typeface="Calibri" pitchFamily="34" charset="0"/>
              <a:cs typeface="Arial" panose="020B0604020202020204" pitchFamily="34" charset="0"/>
            </a:endParaRPr>
          </a:p>
          <a:p>
            <a:pPr marL="355600">
              <a:spcBef>
                <a:spcPts val="200"/>
              </a:spcBef>
            </a:pPr>
            <a:r>
              <a:rPr lang="tr-TR" sz="2000" dirty="0">
                <a:ea typeface="Calibri" pitchFamily="34" charset="0"/>
                <a:cs typeface="Arial" panose="020B0604020202020204" pitchFamily="34" charset="0"/>
              </a:rPr>
              <a:t>Gönderildiğinin veya alındığının, gönderim ve alınma zamanının kesin bilgisini sağlar</a:t>
            </a:r>
            <a:endParaRPr lang="tr-TR" sz="2000" dirty="0">
              <a:solidFill>
                <a:srgbClr val="FF0000"/>
              </a:solidFill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9933AD16-D678-40F3-8BB7-7DF1A663DB7B}"/>
              </a:ext>
            </a:extLst>
          </p:cNvPr>
          <p:cNvSpPr/>
          <p:nvPr/>
        </p:nvSpPr>
        <p:spPr>
          <a:xfrm>
            <a:off x="321999" y="5021347"/>
            <a:ext cx="5346700" cy="165686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55600">
              <a:spcBef>
                <a:spcPts val="200"/>
              </a:spcBef>
            </a:pPr>
            <a:r>
              <a:rPr lang="tr-TR" sz="2000" b="1" dirty="0">
                <a:solidFill>
                  <a:srgbClr val="FF0000"/>
                </a:solidFill>
                <a:ea typeface="Calibri" pitchFamily="34" charset="0"/>
                <a:cs typeface="Arial" panose="020B0604020202020204" pitchFamily="34" charset="0"/>
              </a:rPr>
              <a:t>Senet Hükmünde Kesin Delil</a:t>
            </a:r>
          </a:p>
          <a:p>
            <a:pPr marL="355600">
              <a:spcBef>
                <a:spcPts val="200"/>
              </a:spcBef>
            </a:pPr>
            <a:r>
              <a:rPr lang="tr-TR" sz="2000" dirty="0">
                <a:ea typeface="Calibri" pitchFamily="34" charset="0"/>
                <a:cs typeface="Arial" panose="020B0604020202020204" pitchFamily="34" charset="0"/>
              </a:rPr>
              <a:t>Gönderici, alıcı, iletim zamanı, içerik koruyucu kodlama gibi bilgileri içeren saklamayı, taraflara iletmeyi ve yasal kesin delil</a:t>
            </a:r>
            <a:r>
              <a:rPr lang="tr-T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ea typeface="Calibri" pitchFamily="34" charset="0"/>
                <a:cs typeface="Arial" panose="020B0604020202020204" pitchFamily="34" charset="0"/>
              </a:rPr>
              <a:t>olarak kullanımını sağlar</a:t>
            </a:r>
          </a:p>
        </p:txBody>
      </p:sp>
      <p:sp>
        <p:nvSpPr>
          <p:cNvPr id="8" name="Dikdörtgen 9">
            <a:extLst>
              <a:ext uri="{FF2B5EF4-FFF2-40B4-BE49-F238E27FC236}">
                <a16:creationId xmlns:a16="http://schemas.microsoft.com/office/drawing/2014/main" id="{04C797D3-E303-4529-8F5B-4753F333F079}"/>
              </a:ext>
            </a:extLst>
          </p:cNvPr>
          <p:cNvSpPr/>
          <p:nvPr/>
        </p:nvSpPr>
        <p:spPr>
          <a:xfrm>
            <a:off x="6542709" y="2738302"/>
            <a:ext cx="3024336" cy="32778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268288" lvl="1" indent="-266700" eaLnBrk="0" hangingPunct="0"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tr-TR" dirty="0">
                <a:solidFill>
                  <a:schemeClr val="tx1"/>
                </a:solidFill>
                <a:cs typeface="Arial" panose="020B0604020202020204" pitchFamily="34" charset="0"/>
              </a:rPr>
              <a:t>Gönderi Maliyet Tasarrufu</a:t>
            </a:r>
          </a:p>
          <a:p>
            <a:pPr marL="268288" lvl="1" indent="-266700" eaLnBrk="0" hangingPunct="0"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tr-TR" dirty="0">
                <a:solidFill>
                  <a:schemeClr val="tx1"/>
                </a:solidFill>
                <a:cs typeface="Arial" panose="020B0604020202020204" pitchFamily="34" charset="0"/>
              </a:rPr>
              <a:t>Depolama Maliyetlerinde Azalma</a:t>
            </a:r>
          </a:p>
          <a:p>
            <a:pPr marL="268288" lvl="1" indent="-266700" eaLnBrk="0" hangingPunct="0"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tr-TR" dirty="0">
                <a:cs typeface="Arial" panose="020B0604020202020204" pitchFamily="34" charset="0"/>
              </a:rPr>
              <a:t>Lojistik ve İdari Maliyetlerde Azalma</a:t>
            </a:r>
          </a:p>
          <a:p>
            <a:pPr marL="268288" lvl="1" indent="-266700" eaLnBrk="0" hangingPunct="0"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tr-TR" dirty="0">
                <a:cs typeface="Arial" panose="020B0604020202020204" pitchFamily="34" charset="0"/>
              </a:rPr>
              <a:t>Zaman Tasarrufu</a:t>
            </a:r>
          </a:p>
          <a:p>
            <a:pPr marL="268288" lvl="1" indent="-266700" eaLnBrk="0" hangingPunct="0"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tr-TR" dirty="0">
                <a:cs typeface="Arial" panose="020B0604020202020204" pitchFamily="34" charset="0"/>
              </a:rPr>
              <a:t>Zaman ve mekan bağımsızlığı</a:t>
            </a:r>
          </a:p>
          <a:p>
            <a:pPr marL="268288" lvl="1" indent="-266700" eaLnBrk="0" hangingPunct="0"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tr-TR" dirty="0">
                <a:cs typeface="Arial" panose="020B0604020202020204" pitchFamily="34" charset="0"/>
              </a:rPr>
              <a:t>Verimlilik ve Hızlı İşlemler</a:t>
            </a:r>
          </a:p>
        </p:txBody>
      </p:sp>
    </p:spTree>
    <p:extLst>
      <p:ext uri="{BB962C8B-B14F-4D97-AF65-F5344CB8AC3E}">
        <p14:creationId xmlns:p14="http://schemas.microsoft.com/office/powerpoint/2010/main" val="2074340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D84BBBA-C8BE-4DD8-B27A-2D8FD533F953}"/>
              </a:ext>
            </a:extLst>
          </p:cNvPr>
          <p:cNvSpPr txBox="1">
            <a:spLocks/>
          </p:cNvSpPr>
          <p:nvPr/>
        </p:nvSpPr>
        <p:spPr>
          <a:xfrm>
            <a:off x="1837054" y="211053"/>
            <a:ext cx="7025640" cy="677108"/>
          </a:xfrm>
          <a:prstGeom prst="rect">
            <a:avLst/>
          </a:prstGeom>
        </p:spPr>
        <p:txBody>
          <a:bodyPr/>
          <a:lstStyle>
            <a:lvl1pPr algn="l" defTabSz="1008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5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>
                <a:solidFill>
                  <a:srgbClr val="FF0000"/>
                </a:solidFill>
              </a:rPr>
              <a:t>Yasal Düzenlemeler</a:t>
            </a:r>
          </a:p>
        </p:txBody>
      </p:sp>
      <p:sp>
        <p:nvSpPr>
          <p:cNvPr id="3" name="2 İçerik Yer Tutucusu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6F3A524D-45E1-4E9B-91B5-25B53C4E14A2}"/>
              </a:ext>
            </a:extLst>
          </p:cNvPr>
          <p:cNvSpPr txBox="1">
            <a:spLocks/>
          </p:cNvSpPr>
          <p:nvPr/>
        </p:nvSpPr>
        <p:spPr bwMode="auto">
          <a:xfrm>
            <a:off x="622300" y="1241603"/>
            <a:ext cx="8990483" cy="275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1008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1008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Blip>
                <a:blip r:embed="rId4"/>
              </a:buBlip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1008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Pct val="95000"/>
              <a:buFont typeface="Wingdings" pitchFamily="2" charset="2"/>
              <a:buChar char="w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1008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Pct val="65000"/>
              <a:buFont typeface="Wingdings" pitchFamily="2" charset="2"/>
              <a:buChar char="n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1008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Pct val="60000"/>
              <a:buFont typeface="Wingdings" pitchFamily="2" charset="2"/>
              <a:buChar char="n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1008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Pct val="60000"/>
              <a:buFont typeface="Wingdings" pitchFamily="2" charset="2"/>
              <a:buChar char="n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1008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Pct val="60000"/>
              <a:buFont typeface="Wingdings" pitchFamily="2" charset="2"/>
              <a:buChar char="n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1008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Pct val="60000"/>
              <a:buFont typeface="Wingdings" pitchFamily="2" charset="2"/>
              <a:buChar char="n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1008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Pct val="60000"/>
              <a:buFont typeface="Wingdings" pitchFamily="2" charset="2"/>
              <a:buChar char="n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98500">
              <a:spcBef>
                <a:spcPts val="1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tr-TR" sz="2400" kern="0" dirty="0">
                <a:solidFill>
                  <a:srgbClr val="FF0000"/>
                </a:solidFill>
                <a:ea typeface="Calibri" pitchFamily="34" charset="0"/>
                <a:cs typeface="Arial" panose="020B0604020202020204" pitchFamily="34" charset="0"/>
              </a:rPr>
              <a:t>Türk Ticaret Kanunu </a:t>
            </a:r>
            <a:r>
              <a:rPr lang="tr-TR" sz="2400" kern="0" dirty="0">
                <a:ea typeface="Calibri" pitchFamily="34" charset="0"/>
                <a:cs typeface="Arial" panose="020B0604020202020204" pitchFamily="34" charset="0"/>
              </a:rPr>
              <a:t>(yeni TTK - Kanun No:6102) </a:t>
            </a:r>
          </a:p>
          <a:p>
            <a:pPr marL="698500">
              <a:spcBef>
                <a:spcPts val="1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tr-TR" sz="2400" kern="0" dirty="0">
                <a:solidFill>
                  <a:srgbClr val="FF0000"/>
                </a:solidFill>
                <a:ea typeface="Calibri" pitchFamily="34" charset="0"/>
                <a:cs typeface="Arial" panose="020B0604020202020204" pitchFamily="34" charset="0"/>
              </a:rPr>
              <a:t>KEP Yönetmeliği </a:t>
            </a:r>
            <a:r>
              <a:rPr lang="tr-TR" sz="2400" kern="0" dirty="0">
                <a:ea typeface="Calibri" pitchFamily="34" charset="0"/>
                <a:cs typeface="Arial" panose="020B0604020202020204" pitchFamily="34" charset="0"/>
              </a:rPr>
              <a:t>(25.8.201 1/ R.G.28036)</a:t>
            </a:r>
          </a:p>
          <a:p>
            <a:pPr marL="698500">
              <a:spcBef>
                <a:spcPts val="1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tr-TR" sz="2400" kern="0" dirty="0">
                <a:solidFill>
                  <a:srgbClr val="FF0000"/>
                </a:solidFill>
                <a:ea typeface="Calibri" pitchFamily="34" charset="0"/>
                <a:cs typeface="Arial" panose="020B0604020202020204" pitchFamily="34" charset="0"/>
              </a:rPr>
              <a:t>KEP Tebl</a:t>
            </a:r>
            <a:r>
              <a:rPr lang="tr-TR" sz="2000" b="1" kern="0" dirty="0">
                <a:solidFill>
                  <a:srgbClr val="FF0000"/>
                </a:solidFill>
                <a:ea typeface="Calibri" pitchFamily="34" charset="0"/>
                <a:cs typeface="Arial" panose="020B0604020202020204" pitchFamily="34" charset="0"/>
              </a:rPr>
              <a:t>iği </a:t>
            </a:r>
            <a:r>
              <a:rPr lang="tr-TR" sz="2400" kern="0" dirty="0">
                <a:ea typeface="Calibri" pitchFamily="34" charset="0"/>
                <a:cs typeface="Arial" panose="020B0604020202020204" pitchFamily="34" charset="0"/>
              </a:rPr>
              <a:t>(25.8.2011 / R.G.28036)</a:t>
            </a:r>
          </a:p>
          <a:p>
            <a:pPr marL="698500">
              <a:spcBef>
                <a:spcPts val="1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tr-TR" sz="2400" kern="0" dirty="0">
                <a:solidFill>
                  <a:srgbClr val="FF0000"/>
                </a:solidFill>
                <a:ea typeface="Calibri" pitchFamily="34" charset="0"/>
                <a:cs typeface="Arial" panose="020B0604020202020204" pitchFamily="34" charset="0"/>
              </a:rPr>
              <a:t>KEP Adresleri ve Rehberi Tebliği </a:t>
            </a:r>
            <a:r>
              <a:rPr lang="tr-TR" sz="2400" kern="0" dirty="0">
                <a:ea typeface="Calibri" pitchFamily="34" charset="0"/>
                <a:cs typeface="Arial" panose="020B0604020202020204" pitchFamily="34" charset="0"/>
              </a:rPr>
              <a:t>(16.5.2012 / R.G.28294)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669E96CD-E185-4A05-AC55-35C8346E8A79}"/>
              </a:ext>
            </a:extLst>
          </p:cNvPr>
          <p:cNvSpPr txBox="1"/>
          <p:nvPr/>
        </p:nvSpPr>
        <p:spPr>
          <a:xfrm>
            <a:off x="10016466" y="0"/>
            <a:ext cx="646331" cy="6830568"/>
          </a:xfrm>
          <a:prstGeom prst="rect">
            <a:avLst/>
          </a:prstGeom>
          <a:noFill/>
        </p:spPr>
        <p:txBody>
          <a:bodyPr vert="vert" wrap="square" rtlCol="0" anchor="ctr">
            <a:spAutoFit/>
          </a:bodyPr>
          <a:lstStyle/>
          <a:p>
            <a:pPr algn="ctr"/>
            <a:r>
              <a:rPr lang="tr-TR" sz="3000" spc="300" dirty="0">
                <a:solidFill>
                  <a:schemeClr val="bg1"/>
                </a:solidFill>
                <a:latin typeface="+mj-lt"/>
              </a:rPr>
              <a:t>YASAL DÜZENLEMELER</a:t>
            </a:r>
          </a:p>
        </p:txBody>
      </p:sp>
    </p:spTree>
    <p:extLst>
      <p:ext uri="{BB962C8B-B14F-4D97-AF65-F5344CB8AC3E}">
        <p14:creationId xmlns:p14="http://schemas.microsoft.com/office/powerpoint/2010/main" val="4270238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2B36D62B-C445-4576-A1CA-3570B0C00EC3}"/>
              </a:ext>
            </a:extLst>
          </p:cNvPr>
          <p:cNvSpPr txBox="1"/>
          <p:nvPr/>
        </p:nvSpPr>
        <p:spPr>
          <a:xfrm>
            <a:off x="10016466" y="0"/>
            <a:ext cx="646331" cy="6830568"/>
          </a:xfrm>
          <a:prstGeom prst="rect">
            <a:avLst/>
          </a:prstGeom>
          <a:noFill/>
        </p:spPr>
        <p:txBody>
          <a:bodyPr vert="vert" wrap="square" rtlCol="0" anchor="ctr">
            <a:spAutoFit/>
          </a:bodyPr>
          <a:lstStyle/>
          <a:p>
            <a:pPr algn="ctr"/>
            <a:r>
              <a:rPr lang="tr-TR" sz="3000" spc="300" dirty="0">
                <a:solidFill>
                  <a:schemeClr val="bg1"/>
                </a:solidFill>
                <a:latin typeface="+mj-lt"/>
              </a:rPr>
              <a:t>TÜRKKEP KEP İK</a:t>
            </a:r>
          </a:p>
        </p:txBody>
      </p:sp>
      <p:sp>
        <p:nvSpPr>
          <p:cNvPr id="3" name="object 5">
            <a:extLst>
              <a:ext uri="{FF2B5EF4-FFF2-40B4-BE49-F238E27FC236}">
                <a16:creationId xmlns:a16="http://schemas.microsoft.com/office/drawing/2014/main" id="{829A9F83-C21D-49C3-BE90-81CCD28096C0}"/>
              </a:ext>
            </a:extLst>
          </p:cNvPr>
          <p:cNvSpPr txBox="1">
            <a:spLocks/>
          </p:cNvSpPr>
          <p:nvPr/>
        </p:nvSpPr>
        <p:spPr>
          <a:xfrm>
            <a:off x="3195223" y="329748"/>
            <a:ext cx="3552825" cy="7595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defTabSz="1008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5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pc="-80" dirty="0">
                <a:solidFill>
                  <a:srgbClr val="FF0000"/>
                </a:solidFill>
              </a:rPr>
              <a:t>KEP </a:t>
            </a:r>
            <a:r>
              <a:rPr lang="tr-TR" spc="-45" dirty="0">
                <a:solidFill>
                  <a:srgbClr val="FF0000"/>
                </a:solidFill>
              </a:rPr>
              <a:t>İK</a:t>
            </a:r>
            <a:r>
              <a:rPr lang="tr-TR" spc="-1019" dirty="0">
                <a:solidFill>
                  <a:srgbClr val="FF0000"/>
                </a:solidFill>
              </a:rPr>
              <a:t> </a:t>
            </a:r>
            <a:r>
              <a:rPr lang="tr-TR" spc="-125" dirty="0">
                <a:solidFill>
                  <a:srgbClr val="FF0000"/>
                </a:solidFill>
              </a:rPr>
              <a:t>Nedir?</a:t>
            </a:r>
          </a:p>
        </p:txBody>
      </p:sp>
      <p:sp>
        <p:nvSpPr>
          <p:cNvPr id="4" name="object 6">
            <a:extLst>
              <a:ext uri="{FF2B5EF4-FFF2-40B4-BE49-F238E27FC236}">
                <a16:creationId xmlns:a16="http://schemas.microsoft.com/office/drawing/2014/main" id="{B7DAB794-1830-4890-BECB-AB21A1D4DEBF}"/>
              </a:ext>
            </a:extLst>
          </p:cNvPr>
          <p:cNvSpPr txBox="1"/>
          <p:nvPr/>
        </p:nvSpPr>
        <p:spPr>
          <a:xfrm>
            <a:off x="231360" y="1436125"/>
            <a:ext cx="948055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b="1" spc="55" dirty="0">
                <a:solidFill>
                  <a:srgbClr val="151515"/>
                </a:solidFill>
                <a:cs typeface="Arial"/>
              </a:rPr>
              <a:t>KEP </a:t>
            </a:r>
            <a:r>
              <a:rPr sz="2400" b="1" spc="60" dirty="0">
                <a:solidFill>
                  <a:srgbClr val="151515"/>
                </a:solidFill>
                <a:cs typeface="Arial"/>
              </a:rPr>
              <a:t>İK</a:t>
            </a:r>
            <a:r>
              <a:rPr sz="2000" spc="60" dirty="0">
                <a:solidFill>
                  <a:srgbClr val="151515"/>
                </a:solidFill>
                <a:cs typeface="Arial"/>
              </a:rPr>
              <a:t>, </a:t>
            </a:r>
            <a:r>
              <a:rPr sz="2400" spc="35" dirty="0">
                <a:solidFill>
                  <a:srgbClr val="151515"/>
                </a:solidFill>
                <a:cs typeface="Arial"/>
              </a:rPr>
              <a:t>Şirket </a:t>
            </a:r>
            <a:r>
              <a:rPr sz="2400" spc="-10" dirty="0">
                <a:solidFill>
                  <a:srgbClr val="151515"/>
                </a:solidFill>
                <a:cs typeface="Arial"/>
              </a:rPr>
              <a:t>çalışanlarına </a:t>
            </a:r>
            <a:r>
              <a:rPr sz="2400" spc="30" dirty="0">
                <a:solidFill>
                  <a:srgbClr val="151515"/>
                </a:solidFill>
                <a:cs typeface="Arial"/>
              </a:rPr>
              <a:t>ücret</a:t>
            </a:r>
            <a:r>
              <a:rPr sz="2400" spc="650" dirty="0">
                <a:solidFill>
                  <a:srgbClr val="151515"/>
                </a:solidFill>
                <a:cs typeface="Arial"/>
              </a:rPr>
              <a:t> </a:t>
            </a:r>
            <a:r>
              <a:rPr sz="2400" spc="25" dirty="0">
                <a:solidFill>
                  <a:srgbClr val="151515"/>
                </a:solidFill>
                <a:cs typeface="Arial"/>
              </a:rPr>
              <a:t>bordroları </a:t>
            </a:r>
            <a:r>
              <a:rPr sz="2400" spc="10" dirty="0">
                <a:solidFill>
                  <a:srgbClr val="151515"/>
                </a:solidFill>
                <a:cs typeface="Arial"/>
              </a:rPr>
              <a:t>dahil </a:t>
            </a:r>
            <a:r>
              <a:rPr sz="2400" spc="40" dirty="0">
                <a:solidFill>
                  <a:srgbClr val="151515"/>
                </a:solidFill>
                <a:cs typeface="Arial"/>
              </a:rPr>
              <a:t>tüm </a:t>
            </a:r>
            <a:r>
              <a:rPr sz="2400" dirty="0">
                <a:solidFill>
                  <a:srgbClr val="151515"/>
                </a:solidFill>
                <a:cs typeface="Arial"/>
              </a:rPr>
              <a:t>evrakları </a:t>
            </a:r>
            <a:r>
              <a:rPr sz="2400" spc="-5" dirty="0">
                <a:solidFill>
                  <a:srgbClr val="151515"/>
                </a:solidFill>
                <a:cs typeface="Arial"/>
              </a:rPr>
              <a:t>kep  </a:t>
            </a:r>
            <a:r>
              <a:rPr sz="2400" spc="10" dirty="0">
                <a:solidFill>
                  <a:srgbClr val="151515"/>
                </a:solidFill>
                <a:cs typeface="Arial"/>
              </a:rPr>
              <a:t>üzerinden </a:t>
            </a:r>
            <a:r>
              <a:rPr sz="2400" spc="-15" dirty="0">
                <a:solidFill>
                  <a:srgbClr val="151515"/>
                </a:solidFill>
                <a:cs typeface="Arial"/>
              </a:rPr>
              <a:t>yasal </a:t>
            </a:r>
            <a:r>
              <a:rPr sz="2400" spc="0" dirty="0">
                <a:solidFill>
                  <a:srgbClr val="151515"/>
                </a:solidFill>
                <a:cs typeface="Arial"/>
              </a:rPr>
              <a:t>geçerli </a:t>
            </a:r>
            <a:r>
              <a:rPr sz="2400" spc="-25" dirty="0">
                <a:solidFill>
                  <a:srgbClr val="151515"/>
                </a:solidFill>
                <a:cs typeface="Arial"/>
              </a:rPr>
              <a:t>ve </a:t>
            </a:r>
            <a:r>
              <a:rPr sz="2400" spc="0" dirty="0">
                <a:solidFill>
                  <a:srgbClr val="151515"/>
                </a:solidFill>
                <a:cs typeface="Arial"/>
              </a:rPr>
              <a:t>güvenli </a:t>
            </a:r>
            <a:r>
              <a:rPr sz="2400" spc="35" dirty="0">
                <a:solidFill>
                  <a:srgbClr val="151515"/>
                </a:solidFill>
                <a:cs typeface="Arial"/>
              </a:rPr>
              <a:t>bir </a:t>
            </a:r>
            <a:r>
              <a:rPr sz="2400" dirty="0">
                <a:solidFill>
                  <a:srgbClr val="151515"/>
                </a:solidFill>
                <a:cs typeface="Arial"/>
              </a:rPr>
              <a:t>şekilde </a:t>
            </a:r>
            <a:r>
              <a:rPr sz="2400" spc="30" dirty="0">
                <a:solidFill>
                  <a:srgbClr val="151515"/>
                </a:solidFill>
                <a:cs typeface="Arial"/>
              </a:rPr>
              <a:t>elektronik </a:t>
            </a:r>
            <a:r>
              <a:rPr sz="2400" spc="15" dirty="0">
                <a:solidFill>
                  <a:srgbClr val="151515"/>
                </a:solidFill>
                <a:cs typeface="Arial"/>
              </a:rPr>
              <a:t>ortamda </a:t>
            </a:r>
            <a:r>
              <a:rPr sz="2400" spc="40" dirty="0">
                <a:solidFill>
                  <a:srgbClr val="151515"/>
                </a:solidFill>
                <a:cs typeface="Arial"/>
              </a:rPr>
              <a:t>iletildiği </a:t>
            </a:r>
            <a:r>
              <a:rPr sz="2400" spc="35" dirty="0">
                <a:solidFill>
                  <a:srgbClr val="151515"/>
                </a:solidFill>
                <a:cs typeface="Arial"/>
              </a:rPr>
              <a:t>bir  </a:t>
            </a:r>
            <a:r>
              <a:rPr sz="2400" spc="15" dirty="0">
                <a:solidFill>
                  <a:srgbClr val="151515"/>
                </a:solidFill>
                <a:cs typeface="Arial"/>
              </a:rPr>
              <a:t>sistem </a:t>
            </a:r>
            <a:r>
              <a:rPr sz="2400" spc="-25" dirty="0">
                <a:solidFill>
                  <a:srgbClr val="151515"/>
                </a:solidFill>
                <a:cs typeface="Arial"/>
              </a:rPr>
              <a:t>ve</a:t>
            </a:r>
            <a:r>
              <a:rPr sz="2400" spc="-105" dirty="0">
                <a:solidFill>
                  <a:srgbClr val="151515"/>
                </a:solidFill>
                <a:cs typeface="Arial"/>
              </a:rPr>
              <a:t> </a:t>
            </a:r>
            <a:r>
              <a:rPr sz="2400" spc="-10" dirty="0">
                <a:solidFill>
                  <a:srgbClr val="151515"/>
                </a:solidFill>
                <a:cs typeface="Arial"/>
              </a:rPr>
              <a:t>yazılımdır.</a:t>
            </a:r>
            <a:endParaRPr sz="2400" dirty="0">
              <a:cs typeface="Arial"/>
            </a:endParaRP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FAC17CBF-05AF-42EB-BFA7-91C1449B8DEE}"/>
              </a:ext>
            </a:extLst>
          </p:cNvPr>
          <p:cNvSpPr/>
          <p:nvPr/>
        </p:nvSpPr>
        <p:spPr>
          <a:xfrm>
            <a:off x="1328133" y="3339083"/>
            <a:ext cx="918972" cy="9204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8">
            <a:extLst>
              <a:ext uri="{FF2B5EF4-FFF2-40B4-BE49-F238E27FC236}">
                <a16:creationId xmlns:a16="http://schemas.microsoft.com/office/drawing/2014/main" id="{28F34CAE-0F8B-4DE7-B085-ABEA5168DB6C}"/>
              </a:ext>
            </a:extLst>
          </p:cNvPr>
          <p:cNvSpPr/>
          <p:nvPr/>
        </p:nvSpPr>
        <p:spPr>
          <a:xfrm>
            <a:off x="7294592" y="3302508"/>
            <a:ext cx="669035" cy="6690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9">
            <a:extLst>
              <a:ext uri="{FF2B5EF4-FFF2-40B4-BE49-F238E27FC236}">
                <a16:creationId xmlns:a16="http://schemas.microsoft.com/office/drawing/2014/main" id="{4DA34AE1-E556-48C5-AE25-6EF4C73941CB}"/>
              </a:ext>
            </a:extLst>
          </p:cNvPr>
          <p:cNvSpPr/>
          <p:nvPr/>
        </p:nvSpPr>
        <p:spPr>
          <a:xfrm>
            <a:off x="8181561" y="3339083"/>
            <a:ext cx="559307" cy="5593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0">
            <a:extLst>
              <a:ext uri="{FF2B5EF4-FFF2-40B4-BE49-F238E27FC236}">
                <a16:creationId xmlns:a16="http://schemas.microsoft.com/office/drawing/2014/main" id="{B6DCB6D0-30D4-41BD-9E5F-7F49F4A40E4F}"/>
              </a:ext>
            </a:extLst>
          </p:cNvPr>
          <p:cNvSpPr/>
          <p:nvPr/>
        </p:nvSpPr>
        <p:spPr>
          <a:xfrm>
            <a:off x="7824944" y="3971544"/>
            <a:ext cx="734568" cy="7345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11">
            <a:extLst>
              <a:ext uri="{FF2B5EF4-FFF2-40B4-BE49-F238E27FC236}">
                <a16:creationId xmlns:a16="http://schemas.microsoft.com/office/drawing/2014/main" id="{273A324F-5B90-4E4F-8D77-9D830192366D}"/>
              </a:ext>
            </a:extLst>
          </p:cNvPr>
          <p:cNvSpPr/>
          <p:nvPr/>
        </p:nvSpPr>
        <p:spPr>
          <a:xfrm>
            <a:off x="4286216" y="3706367"/>
            <a:ext cx="406908" cy="4053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2">
            <a:extLst>
              <a:ext uri="{FF2B5EF4-FFF2-40B4-BE49-F238E27FC236}">
                <a16:creationId xmlns:a16="http://schemas.microsoft.com/office/drawing/2014/main" id="{2735A931-96BF-4427-B4F5-01DD847B36B6}"/>
              </a:ext>
            </a:extLst>
          </p:cNvPr>
          <p:cNvSpPr/>
          <p:nvPr/>
        </p:nvSpPr>
        <p:spPr>
          <a:xfrm>
            <a:off x="3681062" y="3880103"/>
            <a:ext cx="63500" cy="76200"/>
          </a:xfrm>
          <a:custGeom>
            <a:avLst/>
            <a:gdLst/>
            <a:ahLst/>
            <a:cxnLst/>
            <a:rect l="l" t="t" r="r" b="b"/>
            <a:pathLst>
              <a:path w="63500" h="76200">
                <a:moveTo>
                  <a:pt x="0" y="0"/>
                </a:moveTo>
                <a:lnTo>
                  <a:pt x="0" y="76200"/>
                </a:lnTo>
                <a:lnTo>
                  <a:pt x="63500" y="44450"/>
                </a:lnTo>
                <a:lnTo>
                  <a:pt x="12700" y="44450"/>
                </a:lnTo>
                <a:lnTo>
                  <a:pt x="12700" y="31750"/>
                </a:lnTo>
                <a:lnTo>
                  <a:pt x="63500" y="31750"/>
                </a:lnTo>
                <a:lnTo>
                  <a:pt x="0" y="0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3">
            <a:extLst>
              <a:ext uri="{FF2B5EF4-FFF2-40B4-BE49-F238E27FC236}">
                <a16:creationId xmlns:a16="http://schemas.microsoft.com/office/drawing/2014/main" id="{5FCF1BCC-B97F-4931-AF37-90931DE405B9}"/>
              </a:ext>
            </a:extLst>
          </p:cNvPr>
          <p:cNvSpPr/>
          <p:nvPr/>
        </p:nvSpPr>
        <p:spPr>
          <a:xfrm>
            <a:off x="2361405" y="3918203"/>
            <a:ext cx="1320165" cy="0"/>
          </a:xfrm>
          <a:custGeom>
            <a:avLst/>
            <a:gdLst/>
            <a:ahLst/>
            <a:cxnLst/>
            <a:rect l="l" t="t" r="r" b="b"/>
            <a:pathLst>
              <a:path w="1320164">
                <a:moveTo>
                  <a:pt x="0" y="0"/>
                </a:moveTo>
                <a:lnTo>
                  <a:pt x="1319657" y="0"/>
                </a:lnTo>
              </a:path>
            </a:pathLst>
          </a:custGeom>
          <a:ln w="12700">
            <a:solidFill>
              <a:srgbClr val="3D3D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4">
            <a:extLst>
              <a:ext uri="{FF2B5EF4-FFF2-40B4-BE49-F238E27FC236}">
                <a16:creationId xmlns:a16="http://schemas.microsoft.com/office/drawing/2014/main" id="{D5130A1D-ED90-4966-8F4B-9AFDEF9A2E34}"/>
              </a:ext>
            </a:extLst>
          </p:cNvPr>
          <p:cNvSpPr/>
          <p:nvPr/>
        </p:nvSpPr>
        <p:spPr>
          <a:xfrm>
            <a:off x="3693762" y="3911853"/>
            <a:ext cx="63500" cy="12700"/>
          </a:xfrm>
          <a:custGeom>
            <a:avLst/>
            <a:gdLst/>
            <a:ahLst/>
            <a:cxnLst/>
            <a:rect l="l" t="t" r="r" b="b"/>
            <a:pathLst>
              <a:path w="63500" h="12700">
                <a:moveTo>
                  <a:pt x="50800" y="0"/>
                </a:moveTo>
                <a:lnTo>
                  <a:pt x="0" y="0"/>
                </a:lnTo>
                <a:lnTo>
                  <a:pt x="0" y="12700"/>
                </a:lnTo>
                <a:lnTo>
                  <a:pt x="50800" y="12700"/>
                </a:lnTo>
                <a:lnTo>
                  <a:pt x="63500" y="6350"/>
                </a:lnTo>
                <a:lnTo>
                  <a:pt x="50800" y="0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5">
            <a:extLst>
              <a:ext uri="{FF2B5EF4-FFF2-40B4-BE49-F238E27FC236}">
                <a16:creationId xmlns:a16="http://schemas.microsoft.com/office/drawing/2014/main" id="{EC3C3779-161C-4DAC-98FA-7022691CA891}"/>
              </a:ext>
            </a:extLst>
          </p:cNvPr>
          <p:cNvSpPr/>
          <p:nvPr/>
        </p:nvSpPr>
        <p:spPr>
          <a:xfrm>
            <a:off x="7110189" y="3892041"/>
            <a:ext cx="76200" cy="44450"/>
          </a:xfrm>
          <a:custGeom>
            <a:avLst/>
            <a:gdLst/>
            <a:ahLst/>
            <a:cxnLst/>
            <a:rect l="l" t="t" r="r" b="b"/>
            <a:pathLst>
              <a:path w="76200" h="44450">
                <a:moveTo>
                  <a:pt x="63500" y="0"/>
                </a:moveTo>
                <a:lnTo>
                  <a:pt x="12700" y="0"/>
                </a:lnTo>
                <a:lnTo>
                  <a:pt x="12700" y="12700"/>
                </a:lnTo>
                <a:lnTo>
                  <a:pt x="0" y="12700"/>
                </a:lnTo>
                <a:lnTo>
                  <a:pt x="0" y="44450"/>
                </a:lnTo>
                <a:lnTo>
                  <a:pt x="76200" y="6350"/>
                </a:lnTo>
                <a:lnTo>
                  <a:pt x="63500" y="0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6">
            <a:extLst>
              <a:ext uri="{FF2B5EF4-FFF2-40B4-BE49-F238E27FC236}">
                <a16:creationId xmlns:a16="http://schemas.microsoft.com/office/drawing/2014/main" id="{BF8D31F5-3CE7-4C48-BBFA-021C5DB961A7}"/>
              </a:ext>
            </a:extLst>
          </p:cNvPr>
          <p:cNvSpPr/>
          <p:nvPr/>
        </p:nvSpPr>
        <p:spPr>
          <a:xfrm>
            <a:off x="5279864" y="3899217"/>
            <a:ext cx="1830705" cy="0"/>
          </a:xfrm>
          <a:custGeom>
            <a:avLst/>
            <a:gdLst/>
            <a:ahLst/>
            <a:cxnLst/>
            <a:rect l="l" t="t" r="r" b="b"/>
            <a:pathLst>
              <a:path w="1830704">
                <a:moveTo>
                  <a:pt x="0" y="0"/>
                </a:moveTo>
                <a:lnTo>
                  <a:pt x="1830324" y="0"/>
                </a:lnTo>
              </a:path>
            </a:pathLst>
          </a:custGeom>
          <a:ln w="14350">
            <a:solidFill>
              <a:srgbClr val="3D3D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7">
            <a:extLst>
              <a:ext uri="{FF2B5EF4-FFF2-40B4-BE49-F238E27FC236}">
                <a16:creationId xmlns:a16="http://schemas.microsoft.com/office/drawing/2014/main" id="{06996001-941C-458F-A601-0D0FBD28251C}"/>
              </a:ext>
            </a:extLst>
          </p:cNvPr>
          <p:cNvSpPr/>
          <p:nvPr/>
        </p:nvSpPr>
        <p:spPr>
          <a:xfrm>
            <a:off x="7110189" y="3860291"/>
            <a:ext cx="63500" cy="31750"/>
          </a:xfrm>
          <a:custGeom>
            <a:avLst/>
            <a:gdLst/>
            <a:ahLst/>
            <a:cxnLst/>
            <a:rect l="l" t="t" r="r" b="b"/>
            <a:pathLst>
              <a:path w="63500" h="31750">
                <a:moveTo>
                  <a:pt x="0" y="0"/>
                </a:moveTo>
                <a:lnTo>
                  <a:pt x="0" y="31750"/>
                </a:lnTo>
                <a:lnTo>
                  <a:pt x="63500" y="31750"/>
                </a:lnTo>
                <a:lnTo>
                  <a:pt x="0" y="0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8">
            <a:extLst>
              <a:ext uri="{FF2B5EF4-FFF2-40B4-BE49-F238E27FC236}">
                <a16:creationId xmlns:a16="http://schemas.microsoft.com/office/drawing/2014/main" id="{74B14610-383C-487E-BCD4-CBADE83675FA}"/>
              </a:ext>
            </a:extLst>
          </p:cNvPr>
          <p:cNvSpPr txBox="1"/>
          <p:nvPr/>
        </p:nvSpPr>
        <p:spPr>
          <a:xfrm>
            <a:off x="4199095" y="4683328"/>
            <a:ext cx="551180" cy="346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25" dirty="0">
                <a:solidFill>
                  <a:srgbClr val="FF0000"/>
                </a:solidFill>
                <a:latin typeface="Arial"/>
                <a:cs typeface="Arial"/>
              </a:rPr>
              <a:t>KEP</a:t>
            </a:r>
            <a:endParaRPr sz="2100">
              <a:latin typeface="Arial"/>
              <a:cs typeface="Arial"/>
            </a:endParaRPr>
          </a:p>
        </p:txBody>
      </p:sp>
      <p:sp>
        <p:nvSpPr>
          <p:cNvPr id="17" name="object 19">
            <a:extLst>
              <a:ext uri="{FF2B5EF4-FFF2-40B4-BE49-F238E27FC236}">
                <a16:creationId xmlns:a16="http://schemas.microsoft.com/office/drawing/2014/main" id="{EF58F7C4-EC79-4793-A3EC-5B5509E2DB38}"/>
              </a:ext>
            </a:extLst>
          </p:cNvPr>
          <p:cNvSpPr txBox="1"/>
          <p:nvPr/>
        </p:nvSpPr>
        <p:spPr>
          <a:xfrm>
            <a:off x="6373842" y="5630417"/>
            <a:ext cx="206057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5" dirty="0">
                <a:solidFill>
                  <a:srgbClr val="FF0000"/>
                </a:solidFill>
                <a:latin typeface="Arial"/>
                <a:cs typeface="Arial"/>
              </a:rPr>
              <a:t>Zaman</a:t>
            </a:r>
            <a:r>
              <a:rPr sz="2100" spc="-1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spc="-5" dirty="0">
                <a:solidFill>
                  <a:srgbClr val="FF0000"/>
                </a:solidFill>
                <a:latin typeface="Arial"/>
                <a:cs typeface="Arial"/>
              </a:rPr>
              <a:t>Tasarrufu</a:t>
            </a:r>
            <a:endParaRPr sz="2100">
              <a:latin typeface="Arial"/>
              <a:cs typeface="Arial"/>
            </a:endParaRPr>
          </a:p>
        </p:txBody>
      </p:sp>
      <p:sp>
        <p:nvSpPr>
          <p:cNvPr id="18" name="object 20">
            <a:extLst>
              <a:ext uri="{FF2B5EF4-FFF2-40B4-BE49-F238E27FC236}">
                <a16:creationId xmlns:a16="http://schemas.microsoft.com/office/drawing/2014/main" id="{DE52A48A-29D1-4C9F-A0CF-B9F934A5419A}"/>
              </a:ext>
            </a:extLst>
          </p:cNvPr>
          <p:cNvSpPr txBox="1"/>
          <p:nvPr/>
        </p:nvSpPr>
        <p:spPr>
          <a:xfrm>
            <a:off x="1575783" y="5630417"/>
            <a:ext cx="213360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35" dirty="0">
                <a:solidFill>
                  <a:srgbClr val="FF0000"/>
                </a:solidFill>
                <a:latin typeface="Arial"/>
                <a:cs typeface="Arial"/>
              </a:rPr>
              <a:t>Maliyet</a:t>
            </a:r>
            <a:r>
              <a:rPr sz="2100" spc="-5" dirty="0">
                <a:solidFill>
                  <a:srgbClr val="FF0000"/>
                </a:solidFill>
                <a:latin typeface="Arial"/>
                <a:cs typeface="Arial"/>
              </a:rPr>
              <a:t> Tasarrufu</a:t>
            </a:r>
            <a:endParaRPr sz="2100">
              <a:latin typeface="Arial"/>
              <a:cs typeface="Arial"/>
            </a:endParaRPr>
          </a:p>
        </p:txBody>
      </p:sp>
      <p:sp>
        <p:nvSpPr>
          <p:cNvPr id="19" name="object 21">
            <a:extLst>
              <a:ext uri="{FF2B5EF4-FFF2-40B4-BE49-F238E27FC236}">
                <a16:creationId xmlns:a16="http://schemas.microsoft.com/office/drawing/2014/main" id="{603E85C0-5FF0-4B08-A08F-A44FBF0824D6}"/>
              </a:ext>
            </a:extLst>
          </p:cNvPr>
          <p:cNvSpPr/>
          <p:nvPr/>
        </p:nvSpPr>
        <p:spPr>
          <a:xfrm>
            <a:off x="5826981" y="5614415"/>
            <a:ext cx="405383" cy="40690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2">
            <a:extLst>
              <a:ext uri="{FF2B5EF4-FFF2-40B4-BE49-F238E27FC236}">
                <a16:creationId xmlns:a16="http://schemas.microsoft.com/office/drawing/2014/main" id="{476C32FB-D5D3-48F6-B856-FF491091373A}"/>
              </a:ext>
            </a:extLst>
          </p:cNvPr>
          <p:cNvSpPr/>
          <p:nvPr/>
        </p:nvSpPr>
        <p:spPr>
          <a:xfrm>
            <a:off x="1157444" y="5570220"/>
            <a:ext cx="339851" cy="46024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3">
            <a:extLst>
              <a:ext uri="{FF2B5EF4-FFF2-40B4-BE49-F238E27FC236}">
                <a16:creationId xmlns:a16="http://schemas.microsoft.com/office/drawing/2014/main" id="{C7AA3C2C-FD8F-468E-B9CE-432E17B7E193}"/>
              </a:ext>
            </a:extLst>
          </p:cNvPr>
          <p:cNvSpPr/>
          <p:nvPr/>
        </p:nvSpPr>
        <p:spPr>
          <a:xfrm>
            <a:off x="3867878" y="3304794"/>
            <a:ext cx="1249680" cy="1231265"/>
          </a:xfrm>
          <a:custGeom>
            <a:avLst/>
            <a:gdLst/>
            <a:ahLst/>
            <a:cxnLst/>
            <a:rect l="l" t="t" r="r" b="b"/>
            <a:pathLst>
              <a:path w="1249679" h="1231264">
                <a:moveTo>
                  <a:pt x="0" y="615441"/>
                </a:moveTo>
                <a:lnTo>
                  <a:pt x="1905" y="567308"/>
                </a:lnTo>
                <a:lnTo>
                  <a:pt x="7366" y="520318"/>
                </a:lnTo>
                <a:lnTo>
                  <a:pt x="16510" y="474344"/>
                </a:lnTo>
                <a:lnTo>
                  <a:pt x="28956" y="429640"/>
                </a:lnTo>
                <a:lnTo>
                  <a:pt x="44704" y="386460"/>
                </a:lnTo>
                <a:lnTo>
                  <a:pt x="63500" y="344804"/>
                </a:lnTo>
                <a:lnTo>
                  <a:pt x="85344" y="304800"/>
                </a:lnTo>
                <a:lnTo>
                  <a:pt x="109982" y="266700"/>
                </a:lnTo>
                <a:lnTo>
                  <a:pt x="137287" y="230504"/>
                </a:lnTo>
                <a:lnTo>
                  <a:pt x="167132" y="196468"/>
                </a:lnTo>
                <a:lnTo>
                  <a:pt x="199517" y="164718"/>
                </a:lnTo>
                <a:lnTo>
                  <a:pt x="234061" y="135254"/>
                </a:lnTo>
                <a:lnTo>
                  <a:pt x="270764" y="108330"/>
                </a:lnTo>
                <a:lnTo>
                  <a:pt x="309499" y="84073"/>
                </a:lnTo>
                <a:lnTo>
                  <a:pt x="350012" y="62610"/>
                </a:lnTo>
                <a:lnTo>
                  <a:pt x="392303" y="44068"/>
                </a:lnTo>
                <a:lnTo>
                  <a:pt x="436245" y="28575"/>
                </a:lnTo>
                <a:lnTo>
                  <a:pt x="481584" y="16255"/>
                </a:lnTo>
                <a:lnTo>
                  <a:pt x="528193" y="7365"/>
                </a:lnTo>
                <a:lnTo>
                  <a:pt x="576072" y="1904"/>
                </a:lnTo>
                <a:lnTo>
                  <a:pt x="624840" y="0"/>
                </a:lnTo>
                <a:lnTo>
                  <a:pt x="673608" y="1904"/>
                </a:lnTo>
                <a:lnTo>
                  <a:pt x="721487" y="7365"/>
                </a:lnTo>
                <a:lnTo>
                  <a:pt x="768096" y="16255"/>
                </a:lnTo>
                <a:lnTo>
                  <a:pt x="813435" y="28575"/>
                </a:lnTo>
                <a:lnTo>
                  <a:pt x="857250" y="44068"/>
                </a:lnTo>
                <a:lnTo>
                  <a:pt x="899668" y="62610"/>
                </a:lnTo>
                <a:lnTo>
                  <a:pt x="940181" y="84073"/>
                </a:lnTo>
                <a:lnTo>
                  <a:pt x="978916" y="108330"/>
                </a:lnTo>
                <a:lnTo>
                  <a:pt x="1015619" y="135254"/>
                </a:lnTo>
                <a:lnTo>
                  <a:pt x="1050163" y="164718"/>
                </a:lnTo>
                <a:lnTo>
                  <a:pt x="1082548" y="196468"/>
                </a:lnTo>
                <a:lnTo>
                  <a:pt x="1112393" y="230504"/>
                </a:lnTo>
                <a:lnTo>
                  <a:pt x="1139698" y="266700"/>
                </a:lnTo>
                <a:lnTo>
                  <a:pt x="1164336" y="304800"/>
                </a:lnTo>
                <a:lnTo>
                  <a:pt x="1186180" y="344804"/>
                </a:lnTo>
                <a:lnTo>
                  <a:pt x="1204976" y="386460"/>
                </a:lnTo>
                <a:lnTo>
                  <a:pt x="1220724" y="429640"/>
                </a:lnTo>
                <a:lnTo>
                  <a:pt x="1233170" y="474344"/>
                </a:lnTo>
                <a:lnTo>
                  <a:pt x="1242314" y="520318"/>
                </a:lnTo>
                <a:lnTo>
                  <a:pt x="1247775" y="567308"/>
                </a:lnTo>
                <a:lnTo>
                  <a:pt x="1249680" y="615441"/>
                </a:lnTo>
                <a:lnTo>
                  <a:pt x="1247775" y="663575"/>
                </a:lnTo>
                <a:lnTo>
                  <a:pt x="1242314" y="710564"/>
                </a:lnTo>
                <a:lnTo>
                  <a:pt x="1233170" y="756538"/>
                </a:lnTo>
                <a:lnTo>
                  <a:pt x="1220724" y="801242"/>
                </a:lnTo>
                <a:lnTo>
                  <a:pt x="1204976" y="844422"/>
                </a:lnTo>
                <a:lnTo>
                  <a:pt x="1186180" y="886078"/>
                </a:lnTo>
                <a:lnTo>
                  <a:pt x="1164336" y="926083"/>
                </a:lnTo>
                <a:lnTo>
                  <a:pt x="1139698" y="964183"/>
                </a:lnTo>
                <a:lnTo>
                  <a:pt x="1112393" y="1000378"/>
                </a:lnTo>
                <a:lnTo>
                  <a:pt x="1082548" y="1034414"/>
                </a:lnTo>
                <a:lnTo>
                  <a:pt x="1050163" y="1066164"/>
                </a:lnTo>
                <a:lnTo>
                  <a:pt x="1015619" y="1095628"/>
                </a:lnTo>
                <a:lnTo>
                  <a:pt x="978916" y="1122552"/>
                </a:lnTo>
                <a:lnTo>
                  <a:pt x="940181" y="1146809"/>
                </a:lnTo>
                <a:lnTo>
                  <a:pt x="899668" y="1168272"/>
                </a:lnTo>
                <a:lnTo>
                  <a:pt x="857250" y="1186814"/>
                </a:lnTo>
                <a:lnTo>
                  <a:pt x="813435" y="1202308"/>
                </a:lnTo>
                <a:lnTo>
                  <a:pt x="768096" y="1214627"/>
                </a:lnTo>
                <a:lnTo>
                  <a:pt x="721487" y="1223517"/>
                </a:lnTo>
                <a:lnTo>
                  <a:pt x="673608" y="1228978"/>
                </a:lnTo>
                <a:lnTo>
                  <a:pt x="624840" y="1230883"/>
                </a:lnTo>
                <a:lnTo>
                  <a:pt x="576072" y="1228978"/>
                </a:lnTo>
                <a:lnTo>
                  <a:pt x="528193" y="1223517"/>
                </a:lnTo>
                <a:lnTo>
                  <a:pt x="481584" y="1214627"/>
                </a:lnTo>
                <a:lnTo>
                  <a:pt x="436245" y="1202308"/>
                </a:lnTo>
                <a:lnTo>
                  <a:pt x="392303" y="1186814"/>
                </a:lnTo>
                <a:lnTo>
                  <a:pt x="350012" y="1168272"/>
                </a:lnTo>
                <a:lnTo>
                  <a:pt x="309499" y="1146809"/>
                </a:lnTo>
                <a:lnTo>
                  <a:pt x="270764" y="1122552"/>
                </a:lnTo>
                <a:lnTo>
                  <a:pt x="234061" y="1095628"/>
                </a:lnTo>
                <a:lnTo>
                  <a:pt x="199517" y="1066164"/>
                </a:lnTo>
                <a:lnTo>
                  <a:pt x="167132" y="1034414"/>
                </a:lnTo>
                <a:lnTo>
                  <a:pt x="137287" y="1000378"/>
                </a:lnTo>
                <a:lnTo>
                  <a:pt x="109982" y="964183"/>
                </a:lnTo>
                <a:lnTo>
                  <a:pt x="85344" y="926083"/>
                </a:lnTo>
                <a:lnTo>
                  <a:pt x="63500" y="886078"/>
                </a:lnTo>
                <a:lnTo>
                  <a:pt x="44704" y="844422"/>
                </a:lnTo>
                <a:lnTo>
                  <a:pt x="28956" y="801242"/>
                </a:lnTo>
                <a:lnTo>
                  <a:pt x="16510" y="756538"/>
                </a:lnTo>
                <a:lnTo>
                  <a:pt x="7366" y="710564"/>
                </a:lnTo>
                <a:lnTo>
                  <a:pt x="1905" y="663575"/>
                </a:lnTo>
                <a:lnTo>
                  <a:pt x="0" y="615441"/>
                </a:lnTo>
                <a:close/>
              </a:path>
            </a:pathLst>
          </a:custGeom>
          <a:ln w="25907">
            <a:solidFill>
              <a:srgbClr val="2C2C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43967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1">
            <a:extLst>
              <a:ext uri="{FF2B5EF4-FFF2-40B4-BE49-F238E27FC236}">
                <a16:creationId xmlns:a16="http://schemas.microsoft.com/office/drawing/2014/main" id="{FB1741C8-91D9-477D-9ED0-B641EFF09332}"/>
              </a:ext>
            </a:extLst>
          </p:cNvPr>
          <p:cNvSpPr txBox="1">
            <a:spLocks/>
          </p:cNvSpPr>
          <p:nvPr/>
        </p:nvSpPr>
        <p:spPr>
          <a:xfrm>
            <a:off x="1267210" y="226601"/>
            <a:ext cx="7025640" cy="677108"/>
          </a:xfrm>
          <a:prstGeom prst="rect">
            <a:avLst/>
          </a:prstGeom>
        </p:spPr>
        <p:txBody>
          <a:bodyPr/>
          <a:lstStyle>
            <a:lvl1pPr algn="l" defTabSz="1008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5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dirty="0">
                <a:solidFill>
                  <a:srgbClr val="FF0000"/>
                </a:solidFill>
              </a:rPr>
              <a:t>Yasal Düzenlemeler</a:t>
            </a:r>
          </a:p>
        </p:txBody>
      </p:sp>
      <p:sp>
        <p:nvSpPr>
          <p:cNvPr id="4" name="Metin Yer Tutucusu 2">
            <a:extLst>
              <a:ext uri="{FF2B5EF4-FFF2-40B4-BE49-F238E27FC236}">
                <a16:creationId xmlns:a16="http://schemas.microsoft.com/office/drawing/2014/main" id="{FC553548-2824-490C-8A47-B9FD0F7C19FA}"/>
              </a:ext>
            </a:extLst>
          </p:cNvPr>
          <p:cNvSpPr txBox="1">
            <a:spLocks/>
          </p:cNvSpPr>
          <p:nvPr/>
        </p:nvSpPr>
        <p:spPr>
          <a:xfrm>
            <a:off x="499717" y="1196102"/>
            <a:ext cx="9067800" cy="5170646"/>
          </a:xfrm>
          <a:prstGeom prst="rect">
            <a:avLst/>
          </a:prstGeom>
        </p:spPr>
        <p:txBody>
          <a:bodyPr/>
          <a:lstStyle>
            <a:lvl1pPr marL="252100" indent="-252100" algn="l" defTabSz="1008400" rtl="0" eaLnBrk="1" latinLnBrk="0" hangingPunct="1">
              <a:lnSpc>
                <a:spcPct val="90000"/>
              </a:lnSpc>
              <a:spcBef>
                <a:spcPts val="1103"/>
              </a:spcBef>
              <a:buFont typeface="Arial" panose="020B0604020202020204" pitchFamily="34" charset="0"/>
              <a:buChar char="•"/>
              <a:defRPr sz="30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63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05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4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89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31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73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815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5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400" dirty="0"/>
              <a:t>Çalışma hayatını düzenleyen yasaların en başında; </a:t>
            </a:r>
          </a:p>
          <a:p>
            <a:endParaRPr lang="tr-TR" sz="2400" dirty="0"/>
          </a:p>
          <a:p>
            <a:pPr marL="342900" indent="-342900"/>
            <a:r>
              <a:rPr lang="tr-TR" sz="2400" dirty="0"/>
              <a:t>4857 sayılı İş Kanunu, </a:t>
            </a:r>
          </a:p>
          <a:p>
            <a:pPr marL="342900" indent="-342900"/>
            <a:r>
              <a:rPr lang="tr-TR" sz="2400" dirty="0"/>
              <a:t>5510 sayılı Sosyal Sigortalar ve Genel Sağlık Sigortası Kanunu,</a:t>
            </a:r>
          </a:p>
          <a:p>
            <a:pPr marL="342900" indent="-342900"/>
            <a:r>
              <a:rPr lang="tr-TR" sz="2400" dirty="0"/>
              <a:t> 6331 sayılı İş Sağlığı ve Güvenliği Kanunu </a:t>
            </a:r>
          </a:p>
          <a:p>
            <a:pPr marL="342900" indent="-342900"/>
            <a:r>
              <a:rPr lang="tr-TR" sz="2400" dirty="0"/>
              <a:t>4447 sayılı İşsizlik Sigortası Kanunu </a:t>
            </a:r>
          </a:p>
          <a:p>
            <a:endParaRPr lang="tr-TR" sz="2400" dirty="0"/>
          </a:p>
          <a:p>
            <a:pPr marL="0" indent="0">
              <a:buNone/>
            </a:pPr>
            <a:r>
              <a:rPr lang="tr-TR" sz="2400" dirty="0"/>
              <a:t>gelmektedir.</a:t>
            </a:r>
          </a:p>
          <a:p>
            <a:pPr marL="0" indent="0">
              <a:buNone/>
            </a:pPr>
            <a:r>
              <a:rPr lang="tr-TR" sz="2400" dirty="0"/>
              <a:t>Söz konusu bu kanunlar ile işverenlere ciddi sorumluluklar yüklenilmekte, mevzuatın gereğinin tam olarak yerine getirilmemesi halinde işverenler hakkında hukuki ve cezai yaptırımlar uygulanmaktadır.   </a:t>
            </a:r>
          </a:p>
          <a:p>
            <a:endParaRPr lang="tr-TR" sz="2400" dirty="0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3790C99D-28F8-436F-8741-0D3D336C4A61}"/>
              </a:ext>
            </a:extLst>
          </p:cNvPr>
          <p:cNvSpPr txBox="1"/>
          <p:nvPr/>
        </p:nvSpPr>
        <p:spPr>
          <a:xfrm>
            <a:off x="10016466" y="0"/>
            <a:ext cx="646331" cy="6830568"/>
          </a:xfrm>
          <a:prstGeom prst="rect">
            <a:avLst/>
          </a:prstGeom>
          <a:noFill/>
        </p:spPr>
        <p:txBody>
          <a:bodyPr vert="vert" wrap="square" rtlCol="0" anchor="ctr">
            <a:spAutoFit/>
          </a:bodyPr>
          <a:lstStyle/>
          <a:p>
            <a:pPr algn="ctr"/>
            <a:r>
              <a:rPr lang="tr-TR" sz="3000" spc="300" dirty="0">
                <a:solidFill>
                  <a:schemeClr val="bg1"/>
                </a:solidFill>
                <a:latin typeface="+mj-lt"/>
              </a:rPr>
              <a:t>TÜRKKEP KEP İK</a:t>
            </a:r>
          </a:p>
        </p:txBody>
      </p:sp>
    </p:spTree>
    <p:extLst>
      <p:ext uri="{BB962C8B-B14F-4D97-AF65-F5344CB8AC3E}">
        <p14:creationId xmlns:p14="http://schemas.microsoft.com/office/powerpoint/2010/main" val="2233783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7C7D0018-1437-4D9A-B59B-C2179FDF74A1}"/>
              </a:ext>
            </a:extLst>
          </p:cNvPr>
          <p:cNvSpPr txBox="1"/>
          <p:nvPr/>
        </p:nvSpPr>
        <p:spPr>
          <a:xfrm>
            <a:off x="10016466" y="0"/>
            <a:ext cx="646331" cy="6830568"/>
          </a:xfrm>
          <a:prstGeom prst="rect">
            <a:avLst/>
          </a:prstGeom>
          <a:noFill/>
        </p:spPr>
        <p:txBody>
          <a:bodyPr vert="vert" wrap="square" rtlCol="0" anchor="ctr">
            <a:spAutoFit/>
          </a:bodyPr>
          <a:lstStyle/>
          <a:p>
            <a:pPr algn="ctr"/>
            <a:r>
              <a:rPr lang="tr-TR" sz="3000" spc="300" dirty="0">
                <a:solidFill>
                  <a:schemeClr val="bg1"/>
                </a:solidFill>
                <a:latin typeface="+mj-lt"/>
              </a:rPr>
              <a:t>TÜRKKEP KEP İK</a:t>
            </a:r>
          </a:p>
        </p:txBody>
      </p:sp>
      <p:sp>
        <p:nvSpPr>
          <p:cNvPr id="4" name="Metin Yer Tutucusu 2">
            <a:extLst>
              <a:ext uri="{FF2B5EF4-FFF2-40B4-BE49-F238E27FC236}">
                <a16:creationId xmlns:a16="http://schemas.microsoft.com/office/drawing/2014/main" id="{7429D709-5C69-4656-9D83-646501DEFB40}"/>
              </a:ext>
            </a:extLst>
          </p:cNvPr>
          <p:cNvSpPr txBox="1">
            <a:spLocks/>
          </p:cNvSpPr>
          <p:nvPr/>
        </p:nvSpPr>
        <p:spPr>
          <a:xfrm>
            <a:off x="852017" y="1380768"/>
            <a:ext cx="8472805" cy="4801314"/>
          </a:xfrm>
          <a:prstGeom prst="rect">
            <a:avLst/>
          </a:prstGeom>
        </p:spPr>
        <p:txBody>
          <a:bodyPr/>
          <a:lstStyle>
            <a:lvl1pPr marL="252100" indent="-252100" algn="l" defTabSz="1008400" rtl="0" eaLnBrk="1" latinLnBrk="0" hangingPunct="1">
              <a:lnSpc>
                <a:spcPct val="90000"/>
              </a:lnSpc>
              <a:spcBef>
                <a:spcPts val="1103"/>
              </a:spcBef>
              <a:buFont typeface="Arial" panose="020B0604020202020204" pitchFamily="34" charset="0"/>
              <a:buChar char="•"/>
              <a:defRPr sz="30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63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05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4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89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31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73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815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5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dirty="0"/>
              <a:t>Olası bir teftiş ve/veya dava esnasında sıkıntı yaşanmaması adına, işyerinde mevzuata uygun bir çalışmanın yapılmasının yanı sıra bunun da ispatlanabilir olması önemlidir.</a:t>
            </a:r>
          </a:p>
          <a:p>
            <a:endParaRPr lang="tr-TR" sz="2400" dirty="0"/>
          </a:p>
          <a:p>
            <a:r>
              <a:rPr lang="tr-TR" sz="2400" dirty="0"/>
              <a:t>Yargılama ve/veya teftiş esnasında işverenlerin en çok sıkıntı yaşadıkları  </a:t>
            </a:r>
            <a:r>
              <a:rPr lang="tr-TR" sz="2400" b="1" dirty="0"/>
              <a:t>“ispat yükümlüğü”</a:t>
            </a:r>
            <a:r>
              <a:rPr lang="tr-TR" sz="2400" dirty="0"/>
              <a:t> konusu olmaktadır. </a:t>
            </a:r>
          </a:p>
          <a:p>
            <a:endParaRPr lang="tr-TR" sz="2400" dirty="0"/>
          </a:p>
          <a:p>
            <a:r>
              <a:rPr lang="tr-TR" sz="2400" dirty="0"/>
              <a:t>İşveren tarafından işçilere yapılacak olan her türlü yazılı bildirimlerin “KEP-İK” uygulaması üzerinden yapılması; hem işverenin mevzuatta öngörülen yükümlülükleri tam olarak yerine getirmesine, hem de olası bir dava/teftiş esnasında sözü edilen bu yükümlülükleri işverenin yerine getirdiğinin somut olarak ortaya konulmasını sağlar</a:t>
            </a:r>
          </a:p>
        </p:txBody>
      </p:sp>
      <p:sp>
        <p:nvSpPr>
          <p:cNvPr id="5" name="Unvan 1">
            <a:extLst>
              <a:ext uri="{FF2B5EF4-FFF2-40B4-BE49-F238E27FC236}">
                <a16:creationId xmlns:a16="http://schemas.microsoft.com/office/drawing/2014/main" id="{37D577D0-C01B-43F8-BEAF-701FB247EB92}"/>
              </a:ext>
            </a:extLst>
          </p:cNvPr>
          <p:cNvSpPr txBox="1">
            <a:spLocks/>
          </p:cNvSpPr>
          <p:nvPr/>
        </p:nvSpPr>
        <p:spPr>
          <a:xfrm>
            <a:off x="1267210" y="226601"/>
            <a:ext cx="7025640" cy="677108"/>
          </a:xfrm>
          <a:prstGeom prst="rect">
            <a:avLst/>
          </a:prstGeom>
        </p:spPr>
        <p:txBody>
          <a:bodyPr/>
          <a:lstStyle>
            <a:lvl1pPr algn="l" defTabSz="1008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5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dirty="0">
                <a:solidFill>
                  <a:srgbClr val="FF0000"/>
                </a:solidFill>
              </a:rPr>
              <a:t>Yasal Düzenlemeler</a:t>
            </a:r>
          </a:p>
        </p:txBody>
      </p:sp>
    </p:spTree>
    <p:extLst>
      <p:ext uri="{BB962C8B-B14F-4D97-AF65-F5344CB8AC3E}">
        <p14:creationId xmlns:p14="http://schemas.microsoft.com/office/powerpoint/2010/main" val="2572029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64CFAC64-69B9-43F7-931C-79DC3DC6C754}"/>
              </a:ext>
            </a:extLst>
          </p:cNvPr>
          <p:cNvSpPr txBox="1"/>
          <p:nvPr/>
        </p:nvSpPr>
        <p:spPr>
          <a:xfrm>
            <a:off x="10016466" y="0"/>
            <a:ext cx="646331" cy="6830568"/>
          </a:xfrm>
          <a:prstGeom prst="rect">
            <a:avLst/>
          </a:prstGeom>
          <a:noFill/>
        </p:spPr>
        <p:txBody>
          <a:bodyPr vert="vert" wrap="square" rtlCol="0" anchor="ctr">
            <a:spAutoFit/>
          </a:bodyPr>
          <a:lstStyle/>
          <a:p>
            <a:pPr algn="ctr"/>
            <a:r>
              <a:rPr lang="tr-TR" sz="3000" spc="300" dirty="0">
                <a:solidFill>
                  <a:schemeClr val="bg1"/>
                </a:solidFill>
              </a:rPr>
              <a:t>TÜRKKEP KEP İK</a:t>
            </a:r>
          </a:p>
        </p:txBody>
      </p:sp>
      <p:sp>
        <p:nvSpPr>
          <p:cNvPr id="4" name="object 6">
            <a:extLst>
              <a:ext uri="{FF2B5EF4-FFF2-40B4-BE49-F238E27FC236}">
                <a16:creationId xmlns:a16="http://schemas.microsoft.com/office/drawing/2014/main" id="{03DB56C3-58E7-4D14-8B63-09CA1CF2109B}"/>
              </a:ext>
            </a:extLst>
          </p:cNvPr>
          <p:cNvSpPr/>
          <p:nvPr/>
        </p:nvSpPr>
        <p:spPr>
          <a:xfrm>
            <a:off x="106943" y="2302230"/>
            <a:ext cx="438912" cy="4389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982F97E9-D714-4371-9F34-22AC94C6F255}"/>
              </a:ext>
            </a:extLst>
          </p:cNvPr>
          <p:cNvSpPr/>
          <p:nvPr/>
        </p:nvSpPr>
        <p:spPr>
          <a:xfrm>
            <a:off x="5244348" y="2340330"/>
            <a:ext cx="405384" cy="4053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8">
            <a:extLst>
              <a:ext uri="{FF2B5EF4-FFF2-40B4-BE49-F238E27FC236}">
                <a16:creationId xmlns:a16="http://schemas.microsoft.com/office/drawing/2014/main" id="{EC5B93AF-3B42-4B4C-9176-2FB6A207F3AC}"/>
              </a:ext>
            </a:extLst>
          </p:cNvPr>
          <p:cNvSpPr/>
          <p:nvPr/>
        </p:nvSpPr>
        <p:spPr>
          <a:xfrm>
            <a:off x="1137168" y="2334233"/>
            <a:ext cx="406907" cy="40690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9">
            <a:extLst>
              <a:ext uri="{FF2B5EF4-FFF2-40B4-BE49-F238E27FC236}">
                <a16:creationId xmlns:a16="http://schemas.microsoft.com/office/drawing/2014/main" id="{08CB9BB3-8161-4EBF-B03A-E94CF4C87E30}"/>
              </a:ext>
            </a:extLst>
          </p:cNvPr>
          <p:cNvSpPr/>
          <p:nvPr/>
        </p:nvSpPr>
        <p:spPr>
          <a:xfrm>
            <a:off x="4182120" y="2306802"/>
            <a:ext cx="461772" cy="4632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0">
            <a:extLst>
              <a:ext uri="{FF2B5EF4-FFF2-40B4-BE49-F238E27FC236}">
                <a16:creationId xmlns:a16="http://schemas.microsoft.com/office/drawing/2014/main" id="{6E6943D6-6D3F-4D3B-A14C-5729E69F10D2}"/>
              </a:ext>
            </a:extLst>
          </p:cNvPr>
          <p:cNvSpPr/>
          <p:nvPr/>
        </p:nvSpPr>
        <p:spPr>
          <a:xfrm>
            <a:off x="7370327" y="2405861"/>
            <a:ext cx="406907" cy="4053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11">
            <a:extLst>
              <a:ext uri="{FF2B5EF4-FFF2-40B4-BE49-F238E27FC236}">
                <a16:creationId xmlns:a16="http://schemas.microsoft.com/office/drawing/2014/main" id="{B6787054-094E-4020-8455-011E4A62C5A8}"/>
              </a:ext>
            </a:extLst>
          </p:cNvPr>
          <p:cNvSpPr/>
          <p:nvPr/>
        </p:nvSpPr>
        <p:spPr>
          <a:xfrm>
            <a:off x="2202443" y="2363189"/>
            <a:ext cx="406907" cy="40538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2">
            <a:extLst>
              <a:ext uri="{FF2B5EF4-FFF2-40B4-BE49-F238E27FC236}">
                <a16:creationId xmlns:a16="http://schemas.microsoft.com/office/drawing/2014/main" id="{08A76850-1895-4F90-8335-09CAFB22BB03}"/>
              </a:ext>
            </a:extLst>
          </p:cNvPr>
          <p:cNvSpPr/>
          <p:nvPr/>
        </p:nvSpPr>
        <p:spPr>
          <a:xfrm>
            <a:off x="6308100" y="2370809"/>
            <a:ext cx="405383" cy="40690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3">
            <a:extLst>
              <a:ext uri="{FF2B5EF4-FFF2-40B4-BE49-F238E27FC236}">
                <a16:creationId xmlns:a16="http://schemas.microsoft.com/office/drawing/2014/main" id="{FDDDCF38-2DDB-4469-9E69-DAEDF865A431}"/>
              </a:ext>
            </a:extLst>
          </p:cNvPr>
          <p:cNvSpPr/>
          <p:nvPr/>
        </p:nvSpPr>
        <p:spPr>
          <a:xfrm>
            <a:off x="8389884" y="2309849"/>
            <a:ext cx="438912" cy="4389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4">
            <a:extLst>
              <a:ext uri="{FF2B5EF4-FFF2-40B4-BE49-F238E27FC236}">
                <a16:creationId xmlns:a16="http://schemas.microsoft.com/office/drawing/2014/main" id="{3C77E815-1486-4434-9940-5B05C351AF08}"/>
              </a:ext>
            </a:extLst>
          </p:cNvPr>
          <p:cNvSpPr/>
          <p:nvPr/>
        </p:nvSpPr>
        <p:spPr>
          <a:xfrm>
            <a:off x="9354576" y="2302230"/>
            <a:ext cx="533400" cy="5334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5">
            <a:extLst>
              <a:ext uri="{FF2B5EF4-FFF2-40B4-BE49-F238E27FC236}">
                <a16:creationId xmlns:a16="http://schemas.microsoft.com/office/drawing/2014/main" id="{AAECC235-EEC8-4417-8822-46A1984AA6D2}"/>
              </a:ext>
            </a:extLst>
          </p:cNvPr>
          <p:cNvSpPr txBox="1"/>
          <p:nvPr/>
        </p:nvSpPr>
        <p:spPr>
          <a:xfrm>
            <a:off x="29016" y="3099408"/>
            <a:ext cx="464184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0000"/>
                </a:solidFill>
                <a:cs typeface="Arial"/>
              </a:rPr>
              <a:t>Şirket</a:t>
            </a:r>
            <a:endParaRPr sz="1300">
              <a:cs typeface="Arial"/>
            </a:endParaRPr>
          </a:p>
        </p:txBody>
      </p:sp>
      <p:sp>
        <p:nvSpPr>
          <p:cNvPr id="14" name="object 16">
            <a:extLst>
              <a:ext uri="{FF2B5EF4-FFF2-40B4-BE49-F238E27FC236}">
                <a16:creationId xmlns:a16="http://schemas.microsoft.com/office/drawing/2014/main" id="{3C92E83C-C7F3-4C60-88AD-B5C850B9D812}"/>
              </a:ext>
            </a:extLst>
          </p:cNvPr>
          <p:cNvSpPr txBox="1"/>
          <p:nvPr/>
        </p:nvSpPr>
        <p:spPr>
          <a:xfrm>
            <a:off x="1060714" y="3099408"/>
            <a:ext cx="543560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15" dirty="0">
                <a:solidFill>
                  <a:srgbClr val="FF0000"/>
                </a:solidFill>
                <a:cs typeface="Arial"/>
              </a:rPr>
              <a:t>Bordro</a:t>
            </a:r>
            <a:endParaRPr sz="1300">
              <a:cs typeface="Arial"/>
            </a:endParaRPr>
          </a:p>
        </p:txBody>
      </p:sp>
      <p:sp>
        <p:nvSpPr>
          <p:cNvPr id="15" name="object 17">
            <a:extLst>
              <a:ext uri="{FF2B5EF4-FFF2-40B4-BE49-F238E27FC236}">
                <a16:creationId xmlns:a16="http://schemas.microsoft.com/office/drawing/2014/main" id="{151E253D-D8CE-41F4-B54B-B73A3A9FAE6A}"/>
              </a:ext>
            </a:extLst>
          </p:cNvPr>
          <p:cNvSpPr txBox="1"/>
          <p:nvPr/>
        </p:nvSpPr>
        <p:spPr>
          <a:xfrm>
            <a:off x="1992893" y="3099408"/>
            <a:ext cx="687070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solidFill>
                  <a:srgbClr val="FF0000"/>
                </a:solidFill>
                <a:cs typeface="Arial"/>
              </a:rPr>
              <a:t>Zarflama</a:t>
            </a:r>
            <a:endParaRPr sz="1300">
              <a:cs typeface="Arial"/>
            </a:endParaRPr>
          </a:p>
        </p:txBody>
      </p:sp>
      <p:sp>
        <p:nvSpPr>
          <p:cNvPr id="16" name="object 18">
            <a:extLst>
              <a:ext uri="{FF2B5EF4-FFF2-40B4-BE49-F238E27FC236}">
                <a16:creationId xmlns:a16="http://schemas.microsoft.com/office/drawing/2014/main" id="{4FD0ABAC-3DE5-473B-AE02-FF585F64B8BD}"/>
              </a:ext>
            </a:extLst>
          </p:cNvPr>
          <p:cNvSpPr txBox="1"/>
          <p:nvPr/>
        </p:nvSpPr>
        <p:spPr>
          <a:xfrm>
            <a:off x="2988954" y="3099408"/>
            <a:ext cx="769620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0000"/>
                </a:solidFill>
                <a:cs typeface="Arial"/>
              </a:rPr>
              <a:t>Gönderim</a:t>
            </a:r>
            <a:endParaRPr sz="1300" dirty="0">
              <a:cs typeface="Arial"/>
            </a:endParaRPr>
          </a:p>
        </p:txBody>
      </p:sp>
      <p:sp>
        <p:nvSpPr>
          <p:cNvPr id="17" name="object 19">
            <a:extLst>
              <a:ext uri="{FF2B5EF4-FFF2-40B4-BE49-F238E27FC236}">
                <a16:creationId xmlns:a16="http://schemas.microsoft.com/office/drawing/2014/main" id="{7432C0AB-DC00-43D4-A6B8-F08841CAA6F7}"/>
              </a:ext>
            </a:extLst>
          </p:cNvPr>
          <p:cNvSpPr txBox="1"/>
          <p:nvPr/>
        </p:nvSpPr>
        <p:spPr>
          <a:xfrm>
            <a:off x="4094998" y="3099408"/>
            <a:ext cx="687070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solidFill>
                  <a:srgbClr val="FF0000"/>
                </a:solidFill>
                <a:cs typeface="Arial"/>
              </a:rPr>
              <a:t>Personel</a:t>
            </a:r>
            <a:endParaRPr sz="1300">
              <a:cs typeface="Arial"/>
            </a:endParaRPr>
          </a:p>
        </p:txBody>
      </p:sp>
      <p:sp>
        <p:nvSpPr>
          <p:cNvPr id="18" name="object 20">
            <a:extLst>
              <a:ext uri="{FF2B5EF4-FFF2-40B4-BE49-F238E27FC236}">
                <a16:creationId xmlns:a16="http://schemas.microsoft.com/office/drawing/2014/main" id="{B39BDDAA-FD4A-4117-A553-0E25EB30FCE2}"/>
              </a:ext>
            </a:extLst>
          </p:cNvPr>
          <p:cNvSpPr txBox="1"/>
          <p:nvPr/>
        </p:nvSpPr>
        <p:spPr>
          <a:xfrm>
            <a:off x="5122173" y="3099408"/>
            <a:ext cx="744855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70" dirty="0">
                <a:solidFill>
                  <a:srgbClr val="FF0000"/>
                </a:solidFill>
                <a:cs typeface="Arial"/>
              </a:rPr>
              <a:t>İ</a:t>
            </a:r>
            <a:r>
              <a:rPr sz="1300" spc="-5" dirty="0">
                <a:solidFill>
                  <a:srgbClr val="FF0000"/>
                </a:solidFill>
                <a:cs typeface="Arial"/>
              </a:rPr>
              <a:t>m</a:t>
            </a:r>
            <a:r>
              <a:rPr sz="1300" spc="-20" dirty="0">
                <a:solidFill>
                  <a:srgbClr val="FF0000"/>
                </a:solidFill>
                <a:cs typeface="Arial"/>
              </a:rPr>
              <a:t>z</a:t>
            </a:r>
            <a:r>
              <a:rPr sz="1300" spc="-30" dirty="0">
                <a:solidFill>
                  <a:srgbClr val="FF0000"/>
                </a:solidFill>
                <a:cs typeface="Arial"/>
              </a:rPr>
              <a:t>a</a:t>
            </a:r>
            <a:r>
              <a:rPr sz="1300" spc="-5" dirty="0">
                <a:solidFill>
                  <a:srgbClr val="FF0000"/>
                </a:solidFill>
                <a:cs typeface="Arial"/>
              </a:rPr>
              <a:t>l</a:t>
            </a:r>
            <a:r>
              <a:rPr sz="1300" spc="-10" dirty="0">
                <a:solidFill>
                  <a:srgbClr val="FF0000"/>
                </a:solidFill>
                <a:cs typeface="Arial"/>
              </a:rPr>
              <a:t>a</a:t>
            </a:r>
            <a:r>
              <a:rPr sz="1300" spc="-5" dirty="0">
                <a:solidFill>
                  <a:srgbClr val="FF0000"/>
                </a:solidFill>
                <a:cs typeface="Arial"/>
              </a:rPr>
              <a:t>ma</a:t>
            </a:r>
            <a:endParaRPr sz="1300">
              <a:cs typeface="Arial"/>
            </a:endParaRPr>
          </a:p>
        </p:txBody>
      </p:sp>
      <p:sp>
        <p:nvSpPr>
          <p:cNvPr id="19" name="object 21">
            <a:extLst>
              <a:ext uri="{FF2B5EF4-FFF2-40B4-BE49-F238E27FC236}">
                <a16:creationId xmlns:a16="http://schemas.microsoft.com/office/drawing/2014/main" id="{A321E779-595D-4F9D-ADC3-DC0C68BC92F7}"/>
              </a:ext>
            </a:extLst>
          </p:cNvPr>
          <p:cNvSpPr txBox="1"/>
          <p:nvPr/>
        </p:nvSpPr>
        <p:spPr>
          <a:xfrm>
            <a:off x="6206373" y="3099408"/>
            <a:ext cx="762000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10" dirty="0">
                <a:solidFill>
                  <a:srgbClr val="FF0000"/>
                </a:solidFill>
                <a:cs typeface="Arial"/>
              </a:rPr>
              <a:t>Bir</a:t>
            </a:r>
            <a:r>
              <a:rPr sz="1300" spc="-60" dirty="0">
                <a:solidFill>
                  <a:srgbClr val="FF0000"/>
                </a:solidFill>
                <a:cs typeface="Arial"/>
              </a:rPr>
              <a:t> </a:t>
            </a:r>
            <a:r>
              <a:rPr sz="1300" dirty="0">
                <a:solidFill>
                  <a:srgbClr val="FF0000"/>
                </a:solidFill>
                <a:cs typeface="Arial"/>
              </a:rPr>
              <a:t>Nüsha</a:t>
            </a:r>
            <a:endParaRPr sz="1300">
              <a:cs typeface="Arial"/>
            </a:endParaRPr>
          </a:p>
        </p:txBody>
      </p:sp>
      <p:sp>
        <p:nvSpPr>
          <p:cNvPr id="20" name="object 22">
            <a:extLst>
              <a:ext uri="{FF2B5EF4-FFF2-40B4-BE49-F238E27FC236}">
                <a16:creationId xmlns:a16="http://schemas.microsoft.com/office/drawing/2014/main" id="{60CE1CFF-07F9-49C6-A5E8-CC1151D41010}"/>
              </a:ext>
            </a:extLst>
          </p:cNvPr>
          <p:cNvSpPr txBox="1"/>
          <p:nvPr/>
        </p:nvSpPr>
        <p:spPr>
          <a:xfrm>
            <a:off x="7319527" y="3099408"/>
            <a:ext cx="769620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0000"/>
                </a:solidFill>
                <a:cs typeface="Arial"/>
              </a:rPr>
              <a:t>Gönderim</a:t>
            </a:r>
            <a:endParaRPr sz="1300">
              <a:cs typeface="Arial"/>
            </a:endParaRPr>
          </a:p>
        </p:txBody>
      </p:sp>
      <p:sp>
        <p:nvSpPr>
          <p:cNvPr id="21" name="object 23">
            <a:extLst>
              <a:ext uri="{FF2B5EF4-FFF2-40B4-BE49-F238E27FC236}">
                <a16:creationId xmlns:a16="http://schemas.microsoft.com/office/drawing/2014/main" id="{9CC0BDB5-E757-4102-B686-7653BB583906}"/>
              </a:ext>
            </a:extLst>
          </p:cNvPr>
          <p:cNvSpPr txBox="1"/>
          <p:nvPr/>
        </p:nvSpPr>
        <p:spPr>
          <a:xfrm>
            <a:off x="8391788" y="3099408"/>
            <a:ext cx="464184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0000"/>
                </a:solidFill>
                <a:cs typeface="Arial"/>
              </a:rPr>
              <a:t>Şirket</a:t>
            </a:r>
            <a:endParaRPr sz="1300">
              <a:cs typeface="Arial"/>
            </a:endParaRPr>
          </a:p>
        </p:txBody>
      </p:sp>
      <p:sp>
        <p:nvSpPr>
          <p:cNvPr id="22" name="object 24">
            <a:extLst>
              <a:ext uri="{FF2B5EF4-FFF2-40B4-BE49-F238E27FC236}">
                <a16:creationId xmlns:a16="http://schemas.microsoft.com/office/drawing/2014/main" id="{CFF40586-36E7-49B9-B274-A6844787D3D2}"/>
              </a:ext>
            </a:extLst>
          </p:cNvPr>
          <p:cNvSpPr txBox="1"/>
          <p:nvPr/>
        </p:nvSpPr>
        <p:spPr>
          <a:xfrm>
            <a:off x="9420870" y="3099408"/>
            <a:ext cx="396240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10" dirty="0">
                <a:solidFill>
                  <a:srgbClr val="FF0000"/>
                </a:solidFill>
                <a:cs typeface="Arial"/>
              </a:rPr>
              <a:t>A</a:t>
            </a:r>
            <a:r>
              <a:rPr sz="1300" spc="15" dirty="0">
                <a:solidFill>
                  <a:srgbClr val="FF0000"/>
                </a:solidFill>
                <a:cs typeface="Arial"/>
              </a:rPr>
              <a:t>r</a:t>
            </a:r>
            <a:r>
              <a:rPr sz="1300" spc="-20" dirty="0">
                <a:solidFill>
                  <a:srgbClr val="FF0000"/>
                </a:solidFill>
                <a:cs typeface="Arial"/>
              </a:rPr>
              <a:t>ş</a:t>
            </a:r>
            <a:r>
              <a:rPr sz="1300" spc="-5" dirty="0">
                <a:solidFill>
                  <a:srgbClr val="FF0000"/>
                </a:solidFill>
                <a:cs typeface="Arial"/>
              </a:rPr>
              <a:t>iv</a:t>
            </a:r>
            <a:endParaRPr sz="1300">
              <a:cs typeface="Arial"/>
            </a:endParaRPr>
          </a:p>
        </p:txBody>
      </p:sp>
      <p:sp>
        <p:nvSpPr>
          <p:cNvPr id="23" name="object 25">
            <a:extLst>
              <a:ext uri="{FF2B5EF4-FFF2-40B4-BE49-F238E27FC236}">
                <a16:creationId xmlns:a16="http://schemas.microsoft.com/office/drawing/2014/main" id="{776CE433-5E6C-4E67-8843-8EB1A8B4EC69}"/>
              </a:ext>
            </a:extLst>
          </p:cNvPr>
          <p:cNvSpPr/>
          <p:nvPr/>
        </p:nvSpPr>
        <p:spPr>
          <a:xfrm>
            <a:off x="3186948" y="2370809"/>
            <a:ext cx="405384" cy="40690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6">
            <a:extLst>
              <a:ext uri="{FF2B5EF4-FFF2-40B4-BE49-F238E27FC236}">
                <a16:creationId xmlns:a16="http://schemas.microsoft.com/office/drawing/2014/main" id="{2833E062-9752-466E-AA6C-BDABA2741AAB}"/>
              </a:ext>
            </a:extLst>
          </p:cNvPr>
          <p:cNvSpPr/>
          <p:nvPr/>
        </p:nvSpPr>
        <p:spPr>
          <a:xfrm>
            <a:off x="967750" y="2483586"/>
            <a:ext cx="63500" cy="76200"/>
          </a:xfrm>
          <a:custGeom>
            <a:avLst/>
            <a:gdLst/>
            <a:ahLst/>
            <a:cxnLst/>
            <a:rect l="l" t="t" r="r" b="b"/>
            <a:pathLst>
              <a:path w="63500" h="76200">
                <a:moveTo>
                  <a:pt x="0" y="0"/>
                </a:moveTo>
                <a:lnTo>
                  <a:pt x="0" y="76200"/>
                </a:lnTo>
                <a:lnTo>
                  <a:pt x="63372" y="44450"/>
                </a:lnTo>
                <a:lnTo>
                  <a:pt x="12700" y="44450"/>
                </a:lnTo>
                <a:lnTo>
                  <a:pt x="12700" y="31750"/>
                </a:lnTo>
                <a:lnTo>
                  <a:pt x="63372" y="31750"/>
                </a:lnTo>
                <a:lnTo>
                  <a:pt x="0" y="0"/>
                </a:lnTo>
                <a:close/>
              </a:path>
            </a:pathLst>
          </a:custGeom>
          <a:solidFill>
            <a:srgbClr val="EB00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7">
            <a:extLst>
              <a:ext uri="{FF2B5EF4-FFF2-40B4-BE49-F238E27FC236}">
                <a16:creationId xmlns:a16="http://schemas.microsoft.com/office/drawing/2014/main" id="{603504BF-397D-4CAC-98DA-D7083E91451D}"/>
              </a:ext>
            </a:extLst>
          </p:cNvPr>
          <p:cNvSpPr/>
          <p:nvPr/>
        </p:nvSpPr>
        <p:spPr>
          <a:xfrm>
            <a:off x="545856" y="2521686"/>
            <a:ext cx="422275" cy="0"/>
          </a:xfrm>
          <a:custGeom>
            <a:avLst/>
            <a:gdLst/>
            <a:ahLst/>
            <a:cxnLst/>
            <a:rect l="l" t="t" r="r" b="b"/>
            <a:pathLst>
              <a:path w="422275">
                <a:moveTo>
                  <a:pt x="0" y="0"/>
                </a:moveTo>
                <a:lnTo>
                  <a:pt x="421881" y="0"/>
                </a:lnTo>
              </a:path>
            </a:pathLst>
          </a:custGeom>
          <a:ln w="12700">
            <a:solidFill>
              <a:srgbClr val="EB00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8">
            <a:extLst>
              <a:ext uri="{FF2B5EF4-FFF2-40B4-BE49-F238E27FC236}">
                <a16:creationId xmlns:a16="http://schemas.microsoft.com/office/drawing/2014/main" id="{F8C05A1D-BEDA-4B20-9B6D-0409F8979678}"/>
              </a:ext>
            </a:extLst>
          </p:cNvPr>
          <p:cNvSpPr/>
          <p:nvPr/>
        </p:nvSpPr>
        <p:spPr>
          <a:xfrm>
            <a:off x="980450" y="2515336"/>
            <a:ext cx="63500" cy="12700"/>
          </a:xfrm>
          <a:custGeom>
            <a:avLst/>
            <a:gdLst/>
            <a:ahLst/>
            <a:cxnLst/>
            <a:rect l="l" t="t" r="r" b="b"/>
            <a:pathLst>
              <a:path w="63500" h="12700">
                <a:moveTo>
                  <a:pt x="50672" y="0"/>
                </a:moveTo>
                <a:lnTo>
                  <a:pt x="0" y="0"/>
                </a:lnTo>
                <a:lnTo>
                  <a:pt x="0" y="12700"/>
                </a:lnTo>
                <a:lnTo>
                  <a:pt x="50672" y="12700"/>
                </a:lnTo>
                <a:lnTo>
                  <a:pt x="63372" y="6350"/>
                </a:lnTo>
                <a:lnTo>
                  <a:pt x="50672" y="0"/>
                </a:lnTo>
                <a:close/>
              </a:path>
            </a:pathLst>
          </a:custGeom>
          <a:solidFill>
            <a:srgbClr val="EB00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9">
            <a:extLst>
              <a:ext uri="{FF2B5EF4-FFF2-40B4-BE49-F238E27FC236}">
                <a16:creationId xmlns:a16="http://schemas.microsoft.com/office/drawing/2014/main" id="{931B2D65-B310-4271-ADB6-76D902BB5470}"/>
              </a:ext>
            </a:extLst>
          </p:cNvPr>
          <p:cNvSpPr/>
          <p:nvPr/>
        </p:nvSpPr>
        <p:spPr>
          <a:xfrm>
            <a:off x="2052837" y="2488158"/>
            <a:ext cx="63500" cy="76200"/>
          </a:xfrm>
          <a:custGeom>
            <a:avLst/>
            <a:gdLst/>
            <a:ahLst/>
            <a:cxnLst/>
            <a:rect l="l" t="t" r="r" b="b"/>
            <a:pathLst>
              <a:path w="63500" h="76200">
                <a:moveTo>
                  <a:pt x="0" y="0"/>
                </a:moveTo>
                <a:lnTo>
                  <a:pt x="0" y="76200"/>
                </a:lnTo>
                <a:lnTo>
                  <a:pt x="63373" y="44450"/>
                </a:lnTo>
                <a:lnTo>
                  <a:pt x="12700" y="44450"/>
                </a:lnTo>
                <a:lnTo>
                  <a:pt x="12700" y="31750"/>
                </a:lnTo>
                <a:lnTo>
                  <a:pt x="63373" y="31750"/>
                </a:lnTo>
                <a:lnTo>
                  <a:pt x="0" y="0"/>
                </a:lnTo>
                <a:close/>
              </a:path>
            </a:pathLst>
          </a:custGeom>
          <a:solidFill>
            <a:srgbClr val="EB00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30">
            <a:extLst>
              <a:ext uri="{FF2B5EF4-FFF2-40B4-BE49-F238E27FC236}">
                <a16:creationId xmlns:a16="http://schemas.microsoft.com/office/drawing/2014/main" id="{7C871B86-3A86-4408-A844-9661ED8419FF}"/>
              </a:ext>
            </a:extLst>
          </p:cNvPr>
          <p:cNvSpPr/>
          <p:nvPr/>
        </p:nvSpPr>
        <p:spPr>
          <a:xfrm>
            <a:off x="1630943" y="2526258"/>
            <a:ext cx="422275" cy="0"/>
          </a:xfrm>
          <a:custGeom>
            <a:avLst/>
            <a:gdLst/>
            <a:ahLst/>
            <a:cxnLst/>
            <a:rect l="l" t="t" r="r" b="b"/>
            <a:pathLst>
              <a:path w="422275">
                <a:moveTo>
                  <a:pt x="0" y="0"/>
                </a:moveTo>
                <a:lnTo>
                  <a:pt x="421881" y="0"/>
                </a:lnTo>
              </a:path>
            </a:pathLst>
          </a:custGeom>
          <a:ln w="12700">
            <a:solidFill>
              <a:srgbClr val="EB00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31">
            <a:extLst>
              <a:ext uri="{FF2B5EF4-FFF2-40B4-BE49-F238E27FC236}">
                <a16:creationId xmlns:a16="http://schemas.microsoft.com/office/drawing/2014/main" id="{56FBB266-5F96-4276-A206-AE3E62F21550}"/>
              </a:ext>
            </a:extLst>
          </p:cNvPr>
          <p:cNvSpPr/>
          <p:nvPr/>
        </p:nvSpPr>
        <p:spPr>
          <a:xfrm>
            <a:off x="2065537" y="2519908"/>
            <a:ext cx="63500" cy="12700"/>
          </a:xfrm>
          <a:custGeom>
            <a:avLst/>
            <a:gdLst/>
            <a:ahLst/>
            <a:cxnLst/>
            <a:rect l="l" t="t" r="r" b="b"/>
            <a:pathLst>
              <a:path w="63500" h="12700">
                <a:moveTo>
                  <a:pt x="50673" y="0"/>
                </a:moveTo>
                <a:lnTo>
                  <a:pt x="0" y="0"/>
                </a:lnTo>
                <a:lnTo>
                  <a:pt x="0" y="12700"/>
                </a:lnTo>
                <a:lnTo>
                  <a:pt x="50673" y="12700"/>
                </a:lnTo>
                <a:lnTo>
                  <a:pt x="63373" y="6350"/>
                </a:lnTo>
                <a:lnTo>
                  <a:pt x="50673" y="0"/>
                </a:lnTo>
                <a:close/>
              </a:path>
            </a:pathLst>
          </a:custGeom>
          <a:solidFill>
            <a:srgbClr val="EB00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2">
            <a:extLst>
              <a:ext uri="{FF2B5EF4-FFF2-40B4-BE49-F238E27FC236}">
                <a16:creationId xmlns:a16="http://schemas.microsoft.com/office/drawing/2014/main" id="{1262D6B0-D5BD-4EF9-917E-B25E4E90C4E0}"/>
              </a:ext>
            </a:extLst>
          </p:cNvPr>
          <p:cNvSpPr/>
          <p:nvPr/>
        </p:nvSpPr>
        <p:spPr>
          <a:xfrm>
            <a:off x="3061725" y="2506446"/>
            <a:ext cx="63500" cy="76200"/>
          </a:xfrm>
          <a:custGeom>
            <a:avLst/>
            <a:gdLst/>
            <a:ahLst/>
            <a:cxnLst/>
            <a:rect l="l" t="t" r="r" b="b"/>
            <a:pathLst>
              <a:path w="63500" h="76200">
                <a:moveTo>
                  <a:pt x="0" y="0"/>
                </a:moveTo>
                <a:lnTo>
                  <a:pt x="0" y="76200"/>
                </a:lnTo>
                <a:lnTo>
                  <a:pt x="63373" y="44450"/>
                </a:lnTo>
                <a:lnTo>
                  <a:pt x="12700" y="44450"/>
                </a:lnTo>
                <a:lnTo>
                  <a:pt x="12700" y="31750"/>
                </a:lnTo>
                <a:lnTo>
                  <a:pt x="63373" y="31750"/>
                </a:lnTo>
                <a:lnTo>
                  <a:pt x="0" y="0"/>
                </a:lnTo>
                <a:close/>
              </a:path>
            </a:pathLst>
          </a:custGeom>
          <a:solidFill>
            <a:srgbClr val="EB00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3">
            <a:extLst>
              <a:ext uri="{FF2B5EF4-FFF2-40B4-BE49-F238E27FC236}">
                <a16:creationId xmlns:a16="http://schemas.microsoft.com/office/drawing/2014/main" id="{B5C3F88D-EEE5-479B-8F18-699692923FD3}"/>
              </a:ext>
            </a:extLst>
          </p:cNvPr>
          <p:cNvSpPr/>
          <p:nvPr/>
        </p:nvSpPr>
        <p:spPr>
          <a:xfrm>
            <a:off x="2639831" y="2544546"/>
            <a:ext cx="422275" cy="0"/>
          </a:xfrm>
          <a:custGeom>
            <a:avLst/>
            <a:gdLst/>
            <a:ahLst/>
            <a:cxnLst/>
            <a:rect l="l" t="t" r="r" b="b"/>
            <a:pathLst>
              <a:path w="422275">
                <a:moveTo>
                  <a:pt x="0" y="0"/>
                </a:moveTo>
                <a:lnTo>
                  <a:pt x="421881" y="0"/>
                </a:lnTo>
              </a:path>
            </a:pathLst>
          </a:custGeom>
          <a:ln w="12700">
            <a:solidFill>
              <a:srgbClr val="EB00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4">
            <a:extLst>
              <a:ext uri="{FF2B5EF4-FFF2-40B4-BE49-F238E27FC236}">
                <a16:creationId xmlns:a16="http://schemas.microsoft.com/office/drawing/2014/main" id="{F16864B6-CF19-4F58-9133-1E619CCFD73D}"/>
              </a:ext>
            </a:extLst>
          </p:cNvPr>
          <p:cNvSpPr/>
          <p:nvPr/>
        </p:nvSpPr>
        <p:spPr>
          <a:xfrm>
            <a:off x="3074425" y="2538196"/>
            <a:ext cx="63500" cy="12700"/>
          </a:xfrm>
          <a:custGeom>
            <a:avLst/>
            <a:gdLst/>
            <a:ahLst/>
            <a:cxnLst/>
            <a:rect l="l" t="t" r="r" b="b"/>
            <a:pathLst>
              <a:path w="63500" h="12700">
                <a:moveTo>
                  <a:pt x="50673" y="0"/>
                </a:moveTo>
                <a:lnTo>
                  <a:pt x="0" y="0"/>
                </a:lnTo>
                <a:lnTo>
                  <a:pt x="0" y="12700"/>
                </a:lnTo>
                <a:lnTo>
                  <a:pt x="50673" y="12700"/>
                </a:lnTo>
                <a:lnTo>
                  <a:pt x="63373" y="6350"/>
                </a:lnTo>
                <a:lnTo>
                  <a:pt x="50673" y="0"/>
                </a:lnTo>
                <a:close/>
              </a:path>
            </a:pathLst>
          </a:custGeom>
          <a:solidFill>
            <a:srgbClr val="EB00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5">
            <a:extLst>
              <a:ext uri="{FF2B5EF4-FFF2-40B4-BE49-F238E27FC236}">
                <a16:creationId xmlns:a16="http://schemas.microsoft.com/office/drawing/2014/main" id="{3D3CB1CF-39D0-4BFC-B350-152621944009}"/>
              </a:ext>
            </a:extLst>
          </p:cNvPr>
          <p:cNvSpPr/>
          <p:nvPr/>
        </p:nvSpPr>
        <p:spPr>
          <a:xfrm>
            <a:off x="4050802" y="2520161"/>
            <a:ext cx="63500" cy="76200"/>
          </a:xfrm>
          <a:custGeom>
            <a:avLst/>
            <a:gdLst/>
            <a:ahLst/>
            <a:cxnLst/>
            <a:rect l="l" t="t" r="r" b="b"/>
            <a:pathLst>
              <a:path w="63500" h="76200">
                <a:moveTo>
                  <a:pt x="0" y="0"/>
                </a:moveTo>
                <a:lnTo>
                  <a:pt x="0" y="76200"/>
                </a:lnTo>
                <a:lnTo>
                  <a:pt x="63372" y="44450"/>
                </a:lnTo>
                <a:lnTo>
                  <a:pt x="12700" y="44450"/>
                </a:lnTo>
                <a:lnTo>
                  <a:pt x="12700" y="31750"/>
                </a:lnTo>
                <a:lnTo>
                  <a:pt x="63372" y="31750"/>
                </a:lnTo>
                <a:lnTo>
                  <a:pt x="0" y="0"/>
                </a:lnTo>
                <a:close/>
              </a:path>
            </a:pathLst>
          </a:custGeom>
          <a:solidFill>
            <a:srgbClr val="EB00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6">
            <a:extLst>
              <a:ext uri="{FF2B5EF4-FFF2-40B4-BE49-F238E27FC236}">
                <a16:creationId xmlns:a16="http://schemas.microsoft.com/office/drawing/2014/main" id="{CE2746D1-2E31-43CC-AC7D-29BE5205CE5D}"/>
              </a:ext>
            </a:extLst>
          </p:cNvPr>
          <p:cNvSpPr/>
          <p:nvPr/>
        </p:nvSpPr>
        <p:spPr>
          <a:xfrm>
            <a:off x="3628908" y="2558261"/>
            <a:ext cx="422275" cy="0"/>
          </a:xfrm>
          <a:custGeom>
            <a:avLst/>
            <a:gdLst/>
            <a:ahLst/>
            <a:cxnLst/>
            <a:rect l="l" t="t" r="r" b="b"/>
            <a:pathLst>
              <a:path w="422275">
                <a:moveTo>
                  <a:pt x="0" y="0"/>
                </a:moveTo>
                <a:lnTo>
                  <a:pt x="421881" y="0"/>
                </a:lnTo>
              </a:path>
            </a:pathLst>
          </a:custGeom>
          <a:ln w="12700">
            <a:solidFill>
              <a:srgbClr val="EB00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7">
            <a:extLst>
              <a:ext uri="{FF2B5EF4-FFF2-40B4-BE49-F238E27FC236}">
                <a16:creationId xmlns:a16="http://schemas.microsoft.com/office/drawing/2014/main" id="{7BA7F7EE-B3A5-4C8D-8E1F-385AA65E32DB}"/>
              </a:ext>
            </a:extLst>
          </p:cNvPr>
          <p:cNvSpPr/>
          <p:nvPr/>
        </p:nvSpPr>
        <p:spPr>
          <a:xfrm>
            <a:off x="4063502" y="2551911"/>
            <a:ext cx="63500" cy="12700"/>
          </a:xfrm>
          <a:custGeom>
            <a:avLst/>
            <a:gdLst/>
            <a:ahLst/>
            <a:cxnLst/>
            <a:rect l="l" t="t" r="r" b="b"/>
            <a:pathLst>
              <a:path w="63500" h="12700">
                <a:moveTo>
                  <a:pt x="50672" y="0"/>
                </a:moveTo>
                <a:lnTo>
                  <a:pt x="0" y="0"/>
                </a:lnTo>
                <a:lnTo>
                  <a:pt x="0" y="12700"/>
                </a:lnTo>
                <a:lnTo>
                  <a:pt x="50672" y="12700"/>
                </a:lnTo>
                <a:lnTo>
                  <a:pt x="63372" y="6350"/>
                </a:lnTo>
                <a:lnTo>
                  <a:pt x="50672" y="0"/>
                </a:lnTo>
                <a:close/>
              </a:path>
            </a:pathLst>
          </a:custGeom>
          <a:solidFill>
            <a:srgbClr val="EB00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8">
            <a:extLst>
              <a:ext uri="{FF2B5EF4-FFF2-40B4-BE49-F238E27FC236}">
                <a16:creationId xmlns:a16="http://schemas.microsoft.com/office/drawing/2014/main" id="{6C438821-81ED-4EF6-836E-0D2712CF3B7C}"/>
              </a:ext>
            </a:extLst>
          </p:cNvPr>
          <p:cNvSpPr/>
          <p:nvPr/>
        </p:nvSpPr>
        <p:spPr>
          <a:xfrm>
            <a:off x="5091693" y="2520161"/>
            <a:ext cx="63500" cy="76200"/>
          </a:xfrm>
          <a:custGeom>
            <a:avLst/>
            <a:gdLst/>
            <a:ahLst/>
            <a:cxnLst/>
            <a:rect l="l" t="t" r="r" b="b"/>
            <a:pathLst>
              <a:path w="63500" h="76200">
                <a:moveTo>
                  <a:pt x="0" y="0"/>
                </a:moveTo>
                <a:lnTo>
                  <a:pt x="0" y="76200"/>
                </a:lnTo>
                <a:lnTo>
                  <a:pt x="63373" y="44450"/>
                </a:lnTo>
                <a:lnTo>
                  <a:pt x="12700" y="44450"/>
                </a:lnTo>
                <a:lnTo>
                  <a:pt x="12700" y="31750"/>
                </a:lnTo>
                <a:lnTo>
                  <a:pt x="63373" y="31750"/>
                </a:lnTo>
                <a:lnTo>
                  <a:pt x="0" y="0"/>
                </a:lnTo>
                <a:close/>
              </a:path>
            </a:pathLst>
          </a:custGeom>
          <a:solidFill>
            <a:srgbClr val="EB00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9">
            <a:extLst>
              <a:ext uri="{FF2B5EF4-FFF2-40B4-BE49-F238E27FC236}">
                <a16:creationId xmlns:a16="http://schemas.microsoft.com/office/drawing/2014/main" id="{BD05F294-FC5D-4ABB-9DAA-946534912711}"/>
              </a:ext>
            </a:extLst>
          </p:cNvPr>
          <p:cNvSpPr/>
          <p:nvPr/>
        </p:nvSpPr>
        <p:spPr>
          <a:xfrm>
            <a:off x="4669799" y="2558261"/>
            <a:ext cx="422275" cy="0"/>
          </a:xfrm>
          <a:custGeom>
            <a:avLst/>
            <a:gdLst/>
            <a:ahLst/>
            <a:cxnLst/>
            <a:rect l="l" t="t" r="r" b="b"/>
            <a:pathLst>
              <a:path w="422275">
                <a:moveTo>
                  <a:pt x="0" y="0"/>
                </a:moveTo>
                <a:lnTo>
                  <a:pt x="421881" y="0"/>
                </a:lnTo>
              </a:path>
            </a:pathLst>
          </a:custGeom>
          <a:ln w="12700">
            <a:solidFill>
              <a:srgbClr val="EB00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40">
            <a:extLst>
              <a:ext uri="{FF2B5EF4-FFF2-40B4-BE49-F238E27FC236}">
                <a16:creationId xmlns:a16="http://schemas.microsoft.com/office/drawing/2014/main" id="{4873BFFD-C647-46ED-AC35-8F0B41BB2C73}"/>
              </a:ext>
            </a:extLst>
          </p:cNvPr>
          <p:cNvSpPr/>
          <p:nvPr/>
        </p:nvSpPr>
        <p:spPr>
          <a:xfrm>
            <a:off x="5104393" y="2551911"/>
            <a:ext cx="63500" cy="12700"/>
          </a:xfrm>
          <a:custGeom>
            <a:avLst/>
            <a:gdLst/>
            <a:ahLst/>
            <a:cxnLst/>
            <a:rect l="l" t="t" r="r" b="b"/>
            <a:pathLst>
              <a:path w="63500" h="12700">
                <a:moveTo>
                  <a:pt x="50673" y="0"/>
                </a:moveTo>
                <a:lnTo>
                  <a:pt x="0" y="0"/>
                </a:lnTo>
                <a:lnTo>
                  <a:pt x="0" y="12700"/>
                </a:lnTo>
                <a:lnTo>
                  <a:pt x="50673" y="12700"/>
                </a:lnTo>
                <a:lnTo>
                  <a:pt x="63373" y="6350"/>
                </a:lnTo>
                <a:lnTo>
                  <a:pt x="50673" y="0"/>
                </a:lnTo>
                <a:close/>
              </a:path>
            </a:pathLst>
          </a:custGeom>
          <a:solidFill>
            <a:srgbClr val="EB00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41">
            <a:extLst>
              <a:ext uri="{FF2B5EF4-FFF2-40B4-BE49-F238E27FC236}">
                <a16:creationId xmlns:a16="http://schemas.microsoft.com/office/drawing/2014/main" id="{E390E3B2-8EAD-47EF-80C4-EBCF61756568}"/>
              </a:ext>
            </a:extLst>
          </p:cNvPr>
          <p:cNvSpPr/>
          <p:nvPr/>
        </p:nvSpPr>
        <p:spPr>
          <a:xfrm>
            <a:off x="6137158" y="2543021"/>
            <a:ext cx="63500" cy="76200"/>
          </a:xfrm>
          <a:custGeom>
            <a:avLst/>
            <a:gdLst/>
            <a:ahLst/>
            <a:cxnLst/>
            <a:rect l="l" t="t" r="r" b="b"/>
            <a:pathLst>
              <a:path w="63500" h="76200">
                <a:moveTo>
                  <a:pt x="0" y="0"/>
                </a:moveTo>
                <a:lnTo>
                  <a:pt x="0" y="76200"/>
                </a:lnTo>
                <a:lnTo>
                  <a:pt x="63372" y="44450"/>
                </a:lnTo>
                <a:lnTo>
                  <a:pt x="12700" y="44450"/>
                </a:lnTo>
                <a:lnTo>
                  <a:pt x="12700" y="31750"/>
                </a:lnTo>
                <a:lnTo>
                  <a:pt x="63372" y="31750"/>
                </a:lnTo>
                <a:lnTo>
                  <a:pt x="0" y="0"/>
                </a:lnTo>
                <a:close/>
              </a:path>
            </a:pathLst>
          </a:custGeom>
          <a:solidFill>
            <a:srgbClr val="EB00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2">
            <a:extLst>
              <a:ext uri="{FF2B5EF4-FFF2-40B4-BE49-F238E27FC236}">
                <a16:creationId xmlns:a16="http://schemas.microsoft.com/office/drawing/2014/main" id="{38685A82-9874-489C-9FE1-C269DC5FBAD0}"/>
              </a:ext>
            </a:extLst>
          </p:cNvPr>
          <p:cNvSpPr/>
          <p:nvPr/>
        </p:nvSpPr>
        <p:spPr>
          <a:xfrm>
            <a:off x="5715264" y="2581121"/>
            <a:ext cx="422275" cy="0"/>
          </a:xfrm>
          <a:custGeom>
            <a:avLst/>
            <a:gdLst/>
            <a:ahLst/>
            <a:cxnLst/>
            <a:rect l="l" t="t" r="r" b="b"/>
            <a:pathLst>
              <a:path w="422275">
                <a:moveTo>
                  <a:pt x="0" y="0"/>
                </a:moveTo>
                <a:lnTo>
                  <a:pt x="421881" y="0"/>
                </a:lnTo>
              </a:path>
            </a:pathLst>
          </a:custGeom>
          <a:ln w="12700">
            <a:solidFill>
              <a:srgbClr val="EB00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3">
            <a:extLst>
              <a:ext uri="{FF2B5EF4-FFF2-40B4-BE49-F238E27FC236}">
                <a16:creationId xmlns:a16="http://schemas.microsoft.com/office/drawing/2014/main" id="{FD39F25A-D076-470A-A5E7-F96B192D8A9A}"/>
              </a:ext>
            </a:extLst>
          </p:cNvPr>
          <p:cNvSpPr/>
          <p:nvPr/>
        </p:nvSpPr>
        <p:spPr>
          <a:xfrm>
            <a:off x="6149858" y="2574771"/>
            <a:ext cx="63500" cy="12700"/>
          </a:xfrm>
          <a:custGeom>
            <a:avLst/>
            <a:gdLst/>
            <a:ahLst/>
            <a:cxnLst/>
            <a:rect l="l" t="t" r="r" b="b"/>
            <a:pathLst>
              <a:path w="63500" h="12700">
                <a:moveTo>
                  <a:pt x="50672" y="0"/>
                </a:moveTo>
                <a:lnTo>
                  <a:pt x="0" y="0"/>
                </a:lnTo>
                <a:lnTo>
                  <a:pt x="0" y="12700"/>
                </a:lnTo>
                <a:lnTo>
                  <a:pt x="50672" y="12700"/>
                </a:lnTo>
                <a:lnTo>
                  <a:pt x="63372" y="6350"/>
                </a:lnTo>
                <a:lnTo>
                  <a:pt x="50672" y="0"/>
                </a:lnTo>
                <a:close/>
              </a:path>
            </a:pathLst>
          </a:custGeom>
          <a:solidFill>
            <a:srgbClr val="EB00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4">
            <a:extLst>
              <a:ext uri="{FF2B5EF4-FFF2-40B4-BE49-F238E27FC236}">
                <a16:creationId xmlns:a16="http://schemas.microsoft.com/office/drawing/2014/main" id="{1FE1BF5C-EE81-4DBE-95D4-21A7AC6EC02E}"/>
              </a:ext>
            </a:extLst>
          </p:cNvPr>
          <p:cNvSpPr/>
          <p:nvPr/>
        </p:nvSpPr>
        <p:spPr>
          <a:xfrm>
            <a:off x="7171953" y="2536925"/>
            <a:ext cx="63500" cy="76200"/>
          </a:xfrm>
          <a:custGeom>
            <a:avLst/>
            <a:gdLst/>
            <a:ahLst/>
            <a:cxnLst/>
            <a:rect l="l" t="t" r="r" b="b"/>
            <a:pathLst>
              <a:path w="63500" h="76200">
                <a:moveTo>
                  <a:pt x="0" y="0"/>
                </a:moveTo>
                <a:lnTo>
                  <a:pt x="0" y="76200"/>
                </a:lnTo>
                <a:lnTo>
                  <a:pt x="63373" y="44450"/>
                </a:lnTo>
                <a:lnTo>
                  <a:pt x="12700" y="44450"/>
                </a:lnTo>
                <a:lnTo>
                  <a:pt x="12700" y="31750"/>
                </a:lnTo>
                <a:lnTo>
                  <a:pt x="63373" y="31750"/>
                </a:lnTo>
                <a:lnTo>
                  <a:pt x="0" y="0"/>
                </a:lnTo>
                <a:close/>
              </a:path>
            </a:pathLst>
          </a:custGeom>
          <a:solidFill>
            <a:srgbClr val="EB00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5">
            <a:extLst>
              <a:ext uri="{FF2B5EF4-FFF2-40B4-BE49-F238E27FC236}">
                <a16:creationId xmlns:a16="http://schemas.microsoft.com/office/drawing/2014/main" id="{E6546627-B243-49E1-B57B-E9E44C315507}"/>
              </a:ext>
            </a:extLst>
          </p:cNvPr>
          <p:cNvSpPr/>
          <p:nvPr/>
        </p:nvSpPr>
        <p:spPr>
          <a:xfrm>
            <a:off x="6750060" y="2575025"/>
            <a:ext cx="422275" cy="0"/>
          </a:xfrm>
          <a:custGeom>
            <a:avLst/>
            <a:gdLst/>
            <a:ahLst/>
            <a:cxnLst/>
            <a:rect l="l" t="t" r="r" b="b"/>
            <a:pathLst>
              <a:path w="422275">
                <a:moveTo>
                  <a:pt x="0" y="0"/>
                </a:moveTo>
                <a:lnTo>
                  <a:pt x="421881" y="0"/>
                </a:lnTo>
              </a:path>
            </a:pathLst>
          </a:custGeom>
          <a:ln w="12700">
            <a:solidFill>
              <a:srgbClr val="EB00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6">
            <a:extLst>
              <a:ext uri="{FF2B5EF4-FFF2-40B4-BE49-F238E27FC236}">
                <a16:creationId xmlns:a16="http://schemas.microsoft.com/office/drawing/2014/main" id="{5982F7C9-D391-48C8-81A7-60DB96F3529C}"/>
              </a:ext>
            </a:extLst>
          </p:cNvPr>
          <p:cNvSpPr/>
          <p:nvPr/>
        </p:nvSpPr>
        <p:spPr>
          <a:xfrm>
            <a:off x="7184653" y="2568675"/>
            <a:ext cx="63500" cy="12700"/>
          </a:xfrm>
          <a:custGeom>
            <a:avLst/>
            <a:gdLst/>
            <a:ahLst/>
            <a:cxnLst/>
            <a:rect l="l" t="t" r="r" b="b"/>
            <a:pathLst>
              <a:path w="63500" h="12700">
                <a:moveTo>
                  <a:pt x="50673" y="0"/>
                </a:moveTo>
                <a:lnTo>
                  <a:pt x="0" y="0"/>
                </a:lnTo>
                <a:lnTo>
                  <a:pt x="0" y="12700"/>
                </a:lnTo>
                <a:lnTo>
                  <a:pt x="50673" y="12700"/>
                </a:lnTo>
                <a:lnTo>
                  <a:pt x="63373" y="6350"/>
                </a:lnTo>
                <a:lnTo>
                  <a:pt x="50673" y="0"/>
                </a:lnTo>
                <a:close/>
              </a:path>
            </a:pathLst>
          </a:custGeom>
          <a:solidFill>
            <a:srgbClr val="EB00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7">
            <a:extLst>
              <a:ext uri="{FF2B5EF4-FFF2-40B4-BE49-F238E27FC236}">
                <a16:creationId xmlns:a16="http://schemas.microsoft.com/office/drawing/2014/main" id="{C03C5040-CA6A-4FF6-A926-07B51DA50267}"/>
              </a:ext>
            </a:extLst>
          </p:cNvPr>
          <p:cNvSpPr/>
          <p:nvPr/>
        </p:nvSpPr>
        <p:spPr>
          <a:xfrm>
            <a:off x="8275329" y="2543021"/>
            <a:ext cx="63500" cy="76200"/>
          </a:xfrm>
          <a:custGeom>
            <a:avLst/>
            <a:gdLst/>
            <a:ahLst/>
            <a:cxnLst/>
            <a:rect l="l" t="t" r="r" b="b"/>
            <a:pathLst>
              <a:path w="63500" h="76200">
                <a:moveTo>
                  <a:pt x="0" y="0"/>
                </a:moveTo>
                <a:lnTo>
                  <a:pt x="0" y="76200"/>
                </a:lnTo>
                <a:lnTo>
                  <a:pt x="63373" y="44450"/>
                </a:lnTo>
                <a:lnTo>
                  <a:pt x="12700" y="44450"/>
                </a:lnTo>
                <a:lnTo>
                  <a:pt x="12700" y="31750"/>
                </a:lnTo>
                <a:lnTo>
                  <a:pt x="63373" y="31750"/>
                </a:lnTo>
                <a:lnTo>
                  <a:pt x="0" y="0"/>
                </a:lnTo>
                <a:close/>
              </a:path>
            </a:pathLst>
          </a:custGeom>
          <a:solidFill>
            <a:srgbClr val="EB00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8">
            <a:extLst>
              <a:ext uri="{FF2B5EF4-FFF2-40B4-BE49-F238E27FC236}">
                <a16:creationId xmlns:a16="http://schemas.microsoft.com/office/drawing/2014/main" id="{A888356F-BC56-4DF6-8D7C-64FC65A6793A}"/>
              </a:ext>
            </a:extLst>
          </p:cNvPr>
          <p:cNvSpPr/>
          <p:nvPr/>
        </p:nvSpPr>
        <p:spPr>
          <a:xfrm>
            <a:off x="7853436" y="2581121"/>
            <a:ext cx="422275" cy="0"/>
          </a:xfrm>
          <a:custGeom>
            <a:avLst/>
            <a:gdLst/>
            <a:ahLst/>
            <a:cxnLst/>
            <a:rect l="l" t="t" r="r" b="b"/>
            <a:pathLst>
              <a:path w="422275">
                <a:moveTo>
                  <a:pt x="0" y="0"/>
                </a:moveTo>
                <a:lnTo>
                  <a:pt x="421881" y="0"/>
                </a:lnTo>
              </a:path>
            </a:pathLst>
          </a:custGeom>
          <a:ln w="12700">
            <a:solidFill>
              <a:srgbClr val="EB00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9">
            <a:extLst>
              <a:ext uri="{FF2B5EF4-FFF2-40B4-BE49-F238E27FC236}">
                <a16:creationId xmlns:a16="http://schemas.microsoft.com/office/drawing/2014/main" id="{EF02616D-8784-420C-99F6-669267C18DEE}"/>
              </a:ext>
            </a:extLst>
          </p:cNvPr>
          <p:cNvSpPr/>
          <p:nvPr/>
        </p:nvSpPr>
        <p:spPr>
          <a:xfrm>
            <a:off x="8288029" y="2574771"/>
            <a:ext cx="63500" cy="12700"/>
          </a:xfrm>
          <a:custGeom>
            <a:avLst/>
            <a:gdLst/>
            <a:ahLst/>
            <a:cxnLst/>
            <a:rect l="l" t="t" r="r" b="b"/>
            <a:pathLst>
              <a:path w="63500" h="12700">
                <a:moveTo>
                  <a:pt x="50673" y="0"/>
                </a:moveTo>
                <a:lnTo>
                  <a:pt x="0" y="0"/>
                </a:lnTo>
                <a:lnTo>
                  <a:pt x="0" y="12700"/>
                </a:lnTo>
                <a:lnTo>
                  <a:pt x="50673" y="12700"/>
                </a:lnTo>
                <a:lnTo>
                  <a:pt x="63373" y="6350"/>
                </a:lnTo>
                <a:lnTo>
                  <a:pt x="50673" y="0"/>
                </a:lnTo>
                <a:close/>
              </a:path>
            </a:pathLst>
          </a:custGeom>
          <a:solidFill>
            <a:srgbClr val="EB00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50">
            <a:extLst>
              <a:ext uri="{FF2B5EF4-FFF2-40B4-BE49-F238E27FC236}">
                <a16:creationId xmlns:a16="http://schemas.microsoft.com/office/drawing/2014/main" id="{965E8B9F-8799-4DAA-A5CD-5205D99C92E1}"/>
              </a:ext>
            </a:extLst>
          </p:cNvPr>
          <p:cNvSpPr/>
          <p:nvPr/>
        </p:nvSpPr>
        <p:spPr>
          <a:xfrm>
            <a:off x="9278122" y="2543021"/>
            <a:ext cx="63500" cy="76200"/>
          </a:xfrm>
          <a:custGeom>
            <a:avLst/>
            <a:gdLst/>
            <a:ahLst/>
            <a:cxnLst/>
            <a:rect l="l" t="t" r="r" b="b"/>
            <a:pathLst>
              <a:path w="63500" h="76200">
                <a:moveTo>
                  <a:pt x="0" y="0"/>
                </a:moveTo>
                <a:lnTo>
                  <a:pt x="0" y="76200"/>
                </a:lnTo>
                <a:lnTo>
                  <a:pt x="63373" y="44450"/>
                </a:lnTo>
                <a:lnTo>
                  <a:pt x="12700" y="44450"/>
                </a:lnTo>
                <a:lnTo>
                  <a:pt x="12700" y="31750"/>
                </a:lnTo>
                <a:lnTo>
                  <a:pt x="63373" y="31750"/>
                </a:lnTo>
                <a:lnTo>
                  <a:pt x="0" y="0"/>
                </a:lnTo>
                <a:close/>
              </a:path>
            </a:pathLst>
          </a:custGeom>
          <a:solidFill>
            <a:srgbClr val="EB00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51">
            <a:extLst>
              <a:ext uri="{FF2B5EF4-FFF2-40B4-BE49-F238E27FC236}">
                <a16:creationId xmlns:a16="http://schemas.microsoft.com/office/drawing/2014/main" id="{787A1FCA-6080-4077-9431-352AEE8387AF}"/>
              </a:ext>
            </a:extLst>
          </p:cNvPr>
          <p:cNvSpPr/>
          <p:nvPr/>
        </p:nvSpPr>
        <p:spPr>
          <a:xfrm>
            <a:off x="8856227" y="2581121"/>
            <a:ext cx="422275" cy="0"/>
          </a:xfrm>
          <a:custGeom>
            <a:avLst/>
            <a:gdLst/>
            <a:ahLst/>
            <a:cxnLst/>
            <a:rect l="l" t="t" r="r" b="b"/>
            <a:pathLst>
              <a:path w="422275">
                <a:moveTo>
                  <a:pt x="0" y="0"/>
                </a:moveTo>
                <a:lnTo>
                  <a:pt x="421881" y="0"/>
                </a:lnTo>
              </a:path>
            </a:pathLst>
          </a:custGeom>
          <a:ln w="12700">
            <a:solidFill>
              <a:srgbClr val="EB00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2">
            <a:extLst>
              <a:ext uri="{FF2B5EF4-FFF2-40B4-BE49-F238E27FC236}">
                <a16:creationId xmlns:a16="http://schemas.microsoft.com/office/drawing/2014/main" id="{99C3DE57-923A-44E7-A29C-BFE460D42827}"/>
              </a:ext>
            </a:extLst>
          </p:cNvPr>
          <p:cNvSpPr/>
          <p:nvPr/>
        </p:nvSpPr>
        <p:spPr>
          <a:xfrm>
            <a:off x="9290822" y="2574771"/>
            <a:ext cx="63500" cy="12700"/>
          </a:xfrm>
          <a:custGeom>
            <a:avLst/>
            <a:gdLst/>
            <a:ahLst/>
            <a:cxnLst/>
            <a:rect l="l" t="t" r="r" b="b"/>
            <a:pathLst>
              <a:path w="63500" h="12700">
                <a:moveTo>
                  <a:pt x="50673" y="0"/>
                </a:moveTo>
                <a:lnTo>
                  <a:pt x="0" y="0"/>
                </a:lnTo>
                <a:lnTo>
                  <a:pt x="0" y="12700"/>
                </a:lnTo>
                <a:lnTo>
                  <a:pt x="50673" y="12700"/>
                </a:lnTo>
                <a:lnTo>
                  <a:pt x="63373" y="6350"/>
                </a:lnTo>
                <a:lnTo>
                  <a:pt x="50673" y="0"/>
                </a:lnTo>
                <a:close/>
              </a:path>
            </a:pathLst>
          </a:custGeom>
          <a:solidFill>
            <a:srgbClr val="EB00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6">
            <a:extLst>
              <a:ext uri="{FF2B5EF4-FFF2-40B4-BE49-F238E27FC236}">
                <a16:creationId xmlns:a16="http://schemas.microsoft.com/office/drawing/2014/main" id="{AEE332A7-BACE-4427-8B07-F33116E05E74}"/>
              </a:ext>
            </a:extLst>
          </p:cNvPr>
          <p:cNvSpPr txBox="1"/>
          <p:nvPr/>
        </p:nvSpPr>
        <p:spPr>
          <a:xfrm>
            <a:off x="2143388" y="3890504"/>
            <a:ext cx="5060315" cy="986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2100" b="1" spc="-5" dirty="0">
                <a:solidFill>
                  <a:srgbClr val="610900"/>
                </a:solidFill>
                <a:cs typeface="Arial"/>
              </a:rPr>
              <a:t>9 </a:t>
            </a:r>
            <a:r>
              <a:rPr sz="2100" b="1" spc="-10" dirty="0">
                <a:solidFill>
                  <a:srgbClr val="610900"/>
                </a:solidFill>
                <a:cs typeface="Arial"/>
              </a:rPr>
              <a:t>Adımda </a:t>
            </a:r>
            <a:r>
              <a:rPr sz="2100" b="1" spc="25" dirty="0">
                <a:solidFill>
                  <a:srgbClr val="610900"/>
                </a:solidFill>
                <a:cs typeface="Arial"/>
              </a:rPr>
              <a:t>Uzun </a:t>
            </a:r>
            <a:r>
              <a:rPr sz="2100" b="1" spc="-5" dirty="0">
                <a:solidFill>
                  <a:srgbClr val="610900"/>
                </a:solidFill>
                <a:cs typeface="Arial"/>
              </a:rPr>
              <a:t>Geleneksel </a:t>
            </a:r>
            <a:r>
              <a:rPr sz="2100" b="1" spc="50" dirty="0">
                <a:solidFill>
                  <a:srgbClr val="610900"/>
                </a:solidFill>
                <a:cs typeface="Arial"/>
              </a:rPr>
              <a:t>Bordro </a:t>
            </a:r>
            <a:r>
              <a:rPr sz="2100" b="1" spc="5" dirty="0">
                <a:solidFill>
                  <a:srgbClr val="610900"/>
                </a:solidFill>
                <a:cs typeface="Arial"/>
              </a:rPr>
              <a:t>Süreci  </a:t>
            </a:r>
            <a:r>
              <a:rPr sz="2100" b="1" spc="-35" dirty="0">
                <a:solidFill>
                  <a:srgbClr val="610900"/>
                </a:solidFill>
                <a:cs typeface="Arial"/>
              </a:rPr>
              <a:t>Yerine</a:t>
            </a:r>
            <a:endParaRPr sz="2100" b="1" dirty="0"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100" b="1" dirty="0">
                <a:solidFill>
                  <a:srgbClr val="610900"/>
                </a:solidFill>
                <a:cs typeface="Arial"/>
              </a:rPr>
              <a:t>2 </a:t>
            </a:r>
            <a:r>
              <a:rPr sz="2100" b="1" spc="-5" dirty="0">
                <a:solidFill>
                  <a:srgbClr val="610900"/>
                </a:solidFill>
                <a:cs typeface="Arial"/>
              </a:rPr>
              <a:t>Adımda </a:t>
            </a:r>
            <a:r>
              <a:rPr sz="2100" b="1" spc="-20" dirty="0">
                <a:solidFill>
                  <a:srgbClr val="610900"/>
                </a:solidFill>
                <a:cs typeface="Arial"/>
              </a:rPr>
              <a:t>KEP </a:t>
            </a:r>
            <a:r>
              <a:rPr sz="2100" b="1" spc="40" dirty="0">
                <a:solidFill>
                  <a:srgbClr val="610900"/>
                </a:solidFill>
                <a:cs typeface="Arial"/>
              </a:rPr>
              <a:t>İK</a:t>
            </a:r>
            <a:r>
              <a:rPr sz="2100" b="1" spc="0" dirty="0">
                <a:solidFill>
                  <a:srgbClr val="610900"/>
                </a:solidFill>
                <a:cs typeface="Arial"/>
              </a:rPr>
              <a:t> </a:t>
            </a:r>
            <a:r>
              <a:rPr sz="2100" b="1" spc="5" dirty="0">
                <a:solidFill>
                  <a:srgbClr val="610900"/>
                </a:solidFill>
                <a:cs typeface="Arial"/>
              </a:rPr>
              <a:t>Süreci</a:t>
            </a:r>
            <a:endParaRPr sz="2100" b="1" dirty="0">
              <a:cs typeface="Arial"/>
            </a:endParaRPr>
          </a:p>
        </p:txBody>
      </p:sp>
      <p:sp>
        <p:nvSpPr>
          <p:cNvPr id="52" name="object 57">
            <a:extLst>
              <a:ext uri="{FF2B5EF4-FFF2-40B4-BE49-F238E27FC236}">
                <a16:creationId xmlns:a16="http://schemas.microsoft.com/office/drawing/2014/main" id="{EC9CBA9E-58F3-487B-8744-3C0B712B26B5}"/>
              </a:ext>
            </a:extLst>
          </p:cNvPr>
          <p:cNvSpPr/>
          <p:nvPr/>
        </p:nvSpPr>
        <p:spPr>
          <a:xfrm>
            <a:off x="1638564" y="5577306"/>
            <a:ext cx="510540" cy="5105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8">
            <a:extLst>
              <a:ext uri="{FF2B5EF4-FFF2-40B4-BE49-F238E27FC236}">
                <a16:creationId xmlns:a16="http://schemas.microsoft.com/office/drawing/2014/main" id="{B9539CB6-F148-4C93-A4B1-3C89D8608E4E}"/>
              </a:ext>
            </a:extLst>
          </p:cNvPr>
          <p:cNvSpPr/>
          <p:nvPr/>
        </p:nvSpPr>
        <p:spPr>
          <a:xfrm>
            <a:off x="6529079" y="5405094"/>
            <a:ext cx="542544" cy="54254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9">
            <a:extLst>
              <a:ext uri="{FF2B5EF4-FFF2-40B4-BE49-F238E27FC236}">
                <a16:creationId xmlns:a16="http://schemas.microsoft.com/office/drawing/2014/main" id="{541ED1AC-9876-4D99-B49A-C756BC4552CE}"/>
              </a:ext>
            </a:extLst>
          </p:cNvPr>
          <p:cNvSpPr/>
          <p:nvPr/>
        </p:nvSpPr>
        <p:spPr>
          <a:xfrm>
            <a:off x="7248408" y="5447765"/>
            <a:ext cx="454151" cy="45415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60">
            <a:extLst>
              <a:ext uri="{FF2B5EF4-FFF2-40B4-BE49-F238E27FC236}">
                <a16:creationId xmlns:a16="http://schemas.microsoft.com/office/drawing/2014/main" id="{44559666-3F90-454D-AD45-C718CC0AC897}"/>
              </a:ext>
            </a:extLst>
          </p:cNvPr>
          <p:cNvSpPr/>
          <p:nvPr/>
        </p:nvSpPr>
        <p:spPr>
          <a:xfrm>
            <a:off x="6861312" y="5933921"/>
            <a:ext cx="597407" cy="59740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61">
            <a:extLst>
              <a:ext uri="{FF2B5EF4-FFF2-40B4-BE49-F238E27FC236}">
                <a16:creationId xmlns:a16="http://schemas.microsoft.com/office/drawing/2014/main" id="{061A2AAF-D5C7-4098-BAFB-C302199CB3B5}"/>
              </a:ext>
            </a:extLst>
          </p:cNvPr>
          <p:cNvSpPr/>
          <p:nvPr/>
        </p:nvSpPr>
        <p:spPr>
          <a:xfrm>
            <a:off x="4057152" y="5699225"/>
            <a:ext cx="417575" cy="41757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62">
            <a:extLst>
              <a:ext uri="{FF2B5EF4-FFF2-40B4-BE49-F238E27FC236}">
                <a16:creationId xmlns:a16="http://schemas.microsoft.com/office/drawing/2014/main" id="{65AA97C4-68A7-4315-B44F-6B33C3693F65}"/>
              </a:ext>
            </a:extLst>
          </p:cNvPr>
          <p:cNvSpPr/>
          <p:nvPr/>
        </p:nvSpPr>
        <p:spPr>
          <a:xfrm>
            <a:off x="3554104" y="5808445"/>
            <a:ext cx="76200" cy="45085"/>
          </a:xfrm>
          <a:custGeom>
            <a:avLst/>
            <a:gdLst/>
            <a:ahLst/>
            <a:cxnLst/>
            <a:rect l="l" t="t" r="r" b="b"/>
            <a:pathLst>
              <a:path w="76200" h="45085">
                <a:moveTo>
                  <a:pt x="64769" y="0"/>
                </a:moveTo>
                <a:lnTo>
                  <a:pt x="12573" y="0"/>
                </a:lnTo>
                <a:lnTo>
                  <a:pt x="12700" y="12700"/>
                </a:lnTo>
                <a:lnTo>
                  <a:pt x="0" y="12827"/>
                </a:lnTo>
                <a:lnTo>
                  <a:pt x="507" y="44704"/>
                </a:lnTo>
                <a:lnTo>
                  <a:pt x="76073" y="5461"/>
                </a:lnTo>
                <a:lnTo>
                  <a:pt x="64769" y="0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63">
            <a:extLst>
              <a:ext uri="{FF2B5EF4-FFF2-40B4-BE49-F238E27FC236}">
                <a16:creationId xmlns:a16="http://schemas.microsoft.com/office/drawing/2014/main" id="{CE5BE9FB-C6FA-4A18-BC32-66116A138687}"/>
              </a:ext>
            </a:extLst>
          </p:cNvPr>
          <p:cNvSpPr/>
          <p:nvPr/>
        </p:nvSpPr>
        <p:spPr>
          <a:xfrm>
            <a:off x="2316743" y="5824130"/>
            <a:ext cx="1237615" cy="0"/>
          </a:xfrm>
          <a:custGeom>
            <a:avLst/>
            <a:gdLst/>
            <a:ahLst/>
            <a:cxnLst/>
            <a:rect l="l" t="t" r="r" b="b"/>
            <a:pathLst>
              <a:path w="1237614">
                <a:moveTo>
                  <a:pt x="0" y="0"/>
                </a:moveTo>
                <a:lnTo>
                  <a:pt x="1237361" y="0"/>
                </a:lnTo>
              </a:path>
            </a:pathLst>
          </a:custGeom>
          <a:ln w="31115">
            <a:solidFill>
              <a:srgbClr val="3D3D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64">
            <a:extLst>
              <a:ext uri="{FF2B5EF4-FFF2-40B4-BE49-F238E27FC236}">
                <a16:creationId xmlns:a16="http://schemas.microsoft.com/office/drawing/2014/main" id="{E5DD59AB-5E9C-44A5-BC2F-E5F774AB32E9}"/>
              </a:ext>
            </a:extLst>
          </p:cNvPr>
          <p:cNvSpPr/>
          <p:nvPr/>
        </p:nvSpPr>
        <p:spPr>
          <a:xfrm>
            <a:off x="3553470" y="5776950"/>
            <a:ext cx="65405" cy="31750"/>
          </a:xfrm>
          <a:custGeom>
            <a:avLst/>
            <a:gdLst/>
            <a:ahLst/>
            <a:cxnLst/>
            <a:rect l="l" t="t" r="r" b="b"/>
            <a:pathLst>
              <a:path w="65404" h="31750">
                <a:moveTo>
                  <a:pt x="0" y="0"/>
                </a:moveTo>
                <a:lnTo>
                  <a:pt x="508" y="31622"/>
                </a:lnTo>
                <a:lnTo>
                  <a:pt x="13208" y="31495"/>
                </a:lnTo>
                <a:lnTo>
                  <a:pt x="65404" y="31495"/>
                </a:lnTo>
                <a:lnTo>
                  <a:pt x="0" y="0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5">
            <a:extLst>
              <a:ext uri="{FF2B5EF4-FFF2-40B4-BE49-F238E27FC236}">
                <a16:creationId xmlns:a16="http://schemas.microsoft.com/office/drawing/2014/main" id="{4E8D9C8F-9EC8-444B-AB4D-C3ACDFBFC917}"/>
              </a:ext>
            </a:extLst>
          </p:cNvPr>
          <p:cNvSpPr/>
          <p:nvPr/>
        </p:nvSpPr>
        <p:spPr>
          <a:xfrm>
            <a:off x="6224152" y="5826861"/>
            <a:ext cx="76200" cy="45085"/>
          </a:xfrm>
          <a:custGeom>
            <a:avLst/>
            <a:gdLst/>
            <a:ahLst/>
            <a:cxnLst/>
            <a:rect l="l" t="t" r="r" b="b"/>
            <a:pathLst>
              <a:path w="76200" h="45085">
                <a:moveTo>
                  <a:pt x="63500" y="0"/>
                </a:moveTo>
                <a:lnTo>
                  <a:pt x="12700" y="0"/>
                </a:lnTo>
                <a:lnTo>
                  <a:pt x="12700" y="12700"/>
                </a:lnTo>
                <a:lnTo>
                  <a:pt x="0" y="12700"/>
                </a:lnTo>
                <a:lnTo>
                  <a:pt x="0" y="44577"/>
                </a:lnTo>
                <a:lnTo>
                  <a:pt x="76200" y="6350"/>
                </a:lnTo>
                <a:lnTo>
                  <a:pt x="63500" y="0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6">
            <a:extLst>
              <a:ext uri="{FF2B5EF4-FFF2-40B4-BE49-F238E27FC236}">
                <a16:creationId xmlns:a16="http://schemas.microsoft.com/office/drawing/2014/main" id="{D6DBE20F-4DB5-4398-B51C-28C6E76D274C}"/>
              </a:ext>
            </a:extLst>
          </p:cNvPr>
          <p:cNvSpPr/>
          <p:nvPr/>
        </p:nvSpPr>
        <p:spPr>
          <a:xfrm>
            <a:off x="4925831" y="5833845"/>
            <a:ext cx="1298575" cy="0"/>
          </a:xfrm>
          <a:custGeom>
            <a:avLst/>
            <a:gdLst/>
            <a:ahLst/>
            <a:cxnLst/>
            <a:rect l="l" t="t" r="r" b="b"/>
            <a:pathLst>
              <a:path w="1298575">
                <a:moveTo>
                  <a:pt x="0" y="0"/>
                </a:moveTo>
                <a:lnTo>
                  <a:pt x="1298320" y="0"/>
                </a:lnTo>
              </a:path>
            </a:pathLst>
          </a:custGeom>
          <a:ln w="13970">
            <a:solidFill>
              <a:srgbClr val="3D3D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7">
            <a:extLst>
              <a:ext uri="{FF2B5EF4-FFF2-40B4-BE49-F238E27FC236}">
                <a16:creationId xmlns:a16="http://schemas.microsoft.com/office/drawing/2014/main" id="{0C1C83FD-8C09-4C2E-B232-7A3316625CB7}"/>
              </a:ext>
            </a:extLst>
          </p:cNvPr>
          <p:cNvSpPr/>
          <p:nvPr/>
        </p:nvSpPr>
        <p:spPr>
          <a:xfrm>
            <a:off x="6224152" y="5795238"/>
            <a:ext cx="63500" cy="31750"/>
          </a:xfrm>
          <a:custGeom>
            <a:avLst/>
            <a:gdLst/>
            <a:ahLst/>
            <a:cxnLst/>
            <a:rect l="l" t="t" r="r" b="b"/>
            <a:pathLst>
              <a:path w="63500" h="31750">
                <a:moveTo>
                  <a:pt x="0" y="0"/>
                </a:moveTo>
                <a:lnTo>
                  <a:pt x="0" y="31622"/>
                </a:lnTo>
                <a:lnTo>
                  <a:pt x="63500" y="31622"/>
                </a:lnTo>
                <a:lnTo>
                  <a:pt x="0" y="0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8">
            <a:extLst>
              <a:ext uri="{FF2B5EF4-FFF2-40B4-BE49-F238E27FC236}">
                <a16:creationId xmlns:a16="http://schemas.microsoft.com/office/drawing/2014/main" id="{66E29AB5-747D-418C-B2AC-A735111EA9B6}"/>
              </a:ext>
            </a:extLst>
          </p:cNvPr>
          <p:cNvSpPr/>
          <p:nvPr/>
        </p:nvSpPr>
        <p:spPr>
          <a:xfrm>
            <a:off x="3823217" y="5485103"/>
            <a:ext cx="909955" cy="848994"/>
          </a:xfrm>
          <a:custGeom>
            <a:avLst/>
            <a:gdLst/>
            <a:ahLst/>
            <a:cxnLst/>
            <a:rect l="l" t="t" r="r" b="b"/>
            <a:pathLst>
              <a:path w="909954" h="848995">
                <a:moveTo>
                  <a:pt x="0" y="424306"/>
                </a:moveTo>
                <a:lnTo>
                  <a:pt x="2666" y="378078"/>
                </a:lnTo>
                <a:lnTo>
                  <a:pt x="10540" y="333375"/>
                </a:lnTo>
                <a:lnTo>
                  <a:pt x="23240" y="290194"/>
                </a:lnTo>
                <a:lnTo>
                  <a:pt x="40512" y="249047"/>
                </a:lnTo>
                <a:lnTo>
                  <a:pt x="62102" y="210184"/>
                </a:lnTo>
                <a:lnTo>
                  <a:pt x="87756" y="173736"/>
                </a:lnTo>
                <a:lnTo>
                  <a:pt x="117093" y="140081"/>
                </a:lnTo>
                <a:lnTo>
                  <a:pt x="150113" y="109347"/>
                </a:lnTo>
                <a:lnTo>
                  <a:pt x="186181" y="81914"/>
                </a:lnTo>
                <a:lnTo>
                  <a:pt x="225171" y="57912"/>
                </a:lnTo>
                <a:lnTo>
                  <a:pt x="266953" y="37718"/>
                </a:lnTo>
                <a:lnTo>
                  <a:pt x="311023" y="21589"/>
                </a:lnTo>
                <a:lnTo>
                  <a:pt x="357124" y="9779"/>
                </a:lnTo>
                <a:lnTo>
                  <a:pt x="405129" y="2539"/>
                </a:lnTo>
                <a:lnTo>
                  <a:pt x="454660" y="0"/>
                </a:lnTo>
                <a:lnTo>
                  <a:pt x="504316" y="2539"/>
                </a:lnTo>
                <a:lnTo>
                  <a:pt x="552323" y="9779"/>
                </a:lnTo>
                <a:lnTo>
                  <a:pt x="598424" y="21589"/>
                </a:lnTo>
                <a:lnTo>
                  <a:pt x="642492" y="37718"/>
                </a:lnTo>
                <a:lnTo>
                  <a:pt x="684276" y="57912"/>
                </a:lnTo>
                <a:lnTo>
                  <a:pt x="723264" y="81914"/>
                </a:lnTo>
                <a:lnTo>
                  <a:pt x="759332" y="109347"/>
                </a:lnTo>
                <a:lnTo>
                  <a:pt x="792352" y="140081"/>
                </a:lnTo>
                <a:lnTo>
                  <a:pt x="821689" y="173736"/>
                </a:lnTo>
                <a:lnTo>
                  <a:pt x="847343" y="210184"/>
                </a:lnTo>
                <a:lnTo>
                  <a:pt x="868934" y="249047"/>
                </a:lnTo>
                <a:lnTo>
                  <a:pt x="886205" y="290194"/>
                </a:lnTo>
                <a:lnTo>
                  <a:pt x="898905" y="333375"/>
                </a:lnTo>
                <a:lnTo>
                  <a:pt x="906779" y="378078"/>
                </a:lnTo>
                <a:lnTo>
                  <a:pt x="909447" y="424306"/>
                </a:lnTo>
                <a:lnTo>
                  <a:pt x="906779" y="470611"/>
                </a:lnTo>
                <a:lnTo>
                  <a:pt x="898905" y="515404"/>
                </a:lnTo>
                <a:lnTo>
                  <a:pt x="886205" y="558507"/>
                </a:lnTo>
                <a:lnTo>
                  <a:pt x="868934" y="599643"/>
                </a:lnTo>
                <a:lnTo>
                  <a:pt x="847343" y="638556"/>
                </a:lnTo>
                <a:lnTo>
                  <a:pt x="821689" y="674992"/>
                </a:lnTo>
                <a:lnTo>
                  <a:pt x="792352" y="708698"/>
                </a:lnTo>
                <a:lnTo>
                  <a:pt x="759332" y="739406"/>
                </a:lnTo>
                <a:lnTo>
                  <a:pt x="723264" y="766864"/>
                </a:lnTo>
                <a:lnTo>
                  <a:pt x="684276" y="790803"/>
                </a:lnTo>
                <a:lnTo>
                  <a:pt x="642492" y="810971"/>
                </a:lnTo>
                <a:lnTo>
                  <a:pt x="598424" y="827100"/>
                </a:lnTo>
                <a:lnTo>
                  <a:pt x="552323" y="838949"/>
                </a:lnTo>
                <a:lnTo>
                  <a:pt x="504316" y="846251"/>
                </a:lnTo>
                <a:lnTo>
                  <a:pt x="454660" y="848741"/>
                </a:lnTo>
                <a:lnTo>
                  <a:pt x="405129" y="846251"/>
                </a:lnTo>
                <a:lnTo>
                  <a:pt x="357124" y="838949"/>
                </a:lnTo>
                <a:lnTo>
                  <a:pt x="311023" y="827100"/>
                </a:lnTo>
                <a:lnTo>
                  <a:pt x="266953" y="810971"/>
                </a:lnTo>
                <a:lnTo>
                  <a:pt x="225171" y="790803"/>
                </a:lnTo>
                <a:lnTo>
                  <a:pt x="186181" y="766864"/>
                </a:lnTo>
                <a:lnTo>
                  <a:pt x="150113" y="739406"/>
                </a:lnTo>
                <a:lnTo>
                  <a:pt x="117093" y="708698"/>
                </a:lnTo>
                <a:lnTo>
                  <a:pt x="87756" y="674992"/>
                </a:lnTo>
                <a:lnTo>
                  <a:pt x="62102" y="638556"/>
                </a:lnTo>
                <a:lnTo>
                  <a:pt x="40512" y="599643"/>
                </a:lnTo>
                <a:lnTo>
                  <a:pt x="23240" y="558507"/>
                </a:lnTo>
                <a:lnTo>
                  <a:pt x="10540" y="515404"/>
                </a:lnTo>
                <a:lnTo>
                  <a:pt x="2666" y="470611"/>
                </a:lnTo>
                <a:lnTo>
                  <a:pt x="0" y="424306"/>
                </a:lnTo>
                <a:close/>
              </a:path>
            </a:pathLst>
          </a:custGeom>
          <a:ln w="25908">
            <a:solidFill>
              <a:srgbClr val="2C2C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9">
            <a:extLst>
              <a:ext uri="{FF2B5EF4-FFF2-40B4-BE49-F238E27FC236}">
                <a16:creationId xmlns:a16="http://schemas.microsoft.com/office/drawing/2014/main" id="{1AE9E5C9-9177-446E-9F3D-11286224617C}"/>
              </a:ext>
            </a:extLst>
          </p:cNvPr>
          <p:cNvSpPr txBox="1"/>
          <p:nvPr/>
        </p:nvSpPr>
        <p:spPr>
          <a:xfrm>
            <a:off x="636500" y="948435"/>
            <a:ext cx="8283575" cy="112146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400" b="1" spc="-5" dirty="0">
                <a:cs typeface="Arial" panose="020B0604020202020204" pitchFamily="34" charset="0"/>
              </a:rPr>
              <a:t>KEP İK</a:t>
            </a:r>
            <a:r>
              <a:rPr sz="2400" spc="-5" dirty="0">
                <a:cs typeface="Arial" panose="020B0604020202020204" pitchFamily="34" charset="0"/>
              </a:rPr>
              <a:t>, geleneksel uygulamanın </a:t>
            </a:r>
            <a:r>
              <a:rPr sz="2400" spc="-15" dirty="0">
                <a:cs typeface="Arial" panose="020B0604020202020204" pitchFamily="34" charset="0"/>
              </a:rPr>
              <a:t>yarattığı </a:t>
            </a:r>
            <a:r>
              <a:rPr sz="2400" spc="-20" dirty="0">
                <a:cs typeface="Arial" panose="020B0604020202020204" pitchFamily="34" charset="0"/>
              </a:rPr>
              <a:t>kargo, </a:t>
            </a:r>
            <a:r>
              <a:rPr sz="2400" spc="-10" dirty="0">
                <a:cs typeface="Arial" panose="020B0604020202020204" pitchFamily="34" charset="0"/>
              </a:rPr>
              <a:t>kâğıt </a:t>
            </a:r>
            <a:r>
              <a:rPr sz="2400" spc="-15" dirty="0">
                <a:cs typeface="Arial" panose="020B0604020202020204" pitchFamily="34" charset="0"/>
              </a:rPr>
              <a:t>ve </a:t>
            </a:r>
            <a:r>
              <a:rPr sz="2400" spc="-35" dirty="0">
                <a:cs typeface="Arial" panose="020B0604020202020204" pitchFamily="34" charset="0"/>
              </a:rPr>
              <a:t>toner, </a:t>
            </a:r>
            <a:r>
              <a:rPr sz="2400" spc="-15" dirty="0">
                <a:cs typeface="Arial" panose="020B0604020202020204" pitchFamily="34" charset="0"/>
              </a:rPr>
              <a:t>bordro </a:t>
            </a:r>
            <a:r>
              <a:rPr sz="2400" spc="-5" dirty="0">
                <a:cs typeface="Arial" panose="020B0604020202020204" pitchFamily="34" charset="0"/>
              </a:rPr>
              <a:t>nüshaların  arşivlenmesi </a:t>
            </a:r>
            <a:r>
              <a:rPr sz="2400" dirty="0">
                <a:cs typeface="Arial" panose="020B0604020202020204" pitchFamily="34" charset="0"/>
              </a:rPr>
              <a:t>vb. </a:t>
            </a:r>
            <a:r>
              <a:rPr sz="2400" spc="-5" dirty="0">
                <a:cs typeface="Arial" panose="020B0604020202020204" pitchFamily="34" charset="0"/>
              </a:rPr>
              <a:t>süreçlerin </a:t>
            </a:r>
            <a:r>
              <a:rPr sz="2400" spc="-10" dirty="0">
                <a:cs typeface="Arial" panose="020B0604020202020204" pitchFamily="34" charset="0"/>
              </a:rPr>
              <a:t>yol </a:t>
            </a:r>
            <a:r>
              <a:rPr sz="2400" spc="-5" dirty="0">
                <a:cs typeface="Arial" panose="020B0604020202020204" pitchFamily="34" charset="0"/>
              </a:rPr>
              <a:t>açtığı </a:t>
            </a:r>
            <a:r>
              <a:rPr sz="2400" dirty="0">
                <a:cs typeface="Arial" panose="020B0604020202020204" pitchFamily="34" charset="0"/>
              </a:rPr>
              <a:t>iş gücü </a:t>
            </a:r>
            <a:r>
              <a:rPr sz="2400" spc="-15" dirty="0">
                <a:cs typeface="Arial" panose="020B0604020202020204" pitchFamily="34" charset="0"/>
              </a:rPr>
              <a:t>ve </a:t>
            </a:r>
            <a:r>
              <a:rPr sz="2400" spc="-5" dirty="0">
                <a:cs typeface="Arial" panose="020B0604020202020204" pitchFamily="34" charset="0"/>
              </a:rPr>
              <a:t>maliyet, giderlerin önüne</a:t>
            </a:r>
            <a:r>
              <a:rPr sz="2400" spc="85" dirty="0">
                <a:cs typeface="Arial" panose="020B0604020202020204" pitchFamily="34" charset="0"/>
              </a:rPr>
              <a:t> </a:t>
            </a:r>
            <a:r>
              <a:rPr sz="2400" spc="-40" dirty="0">
                <a:cs typeface="Arial" panose="020B0604020202020204" pitchFamily="34" charset="0"/>
              </a:rPr>
              <a:t>geçer.</a:t>
            </a:r>
            <a:endParaRPr sz="2400" dirty="0">
              <a:cs typeface="Arial" panose="020B0604020202020204" pitchFamily="34" charset="0"/>
            </a:endParaRPr>
          </a:p>
        </p:txBody>
      </p:sp>
      <p:sp>
        <p:nvSpPr>
          <p:cNvPr id="65" name="object 70">
            <a:extLst>
              <a:ext uri="{FF2B5EF4-FFF2-40B4-BE49-F238E27FC236}">
                <a16:creationId xmlns:a16="http://schemas.microsoft.com/office/drawing/2014/main" id="{35DFAB11-422C-4528-AD4B-9CF5501B1FD4}"/>
              </a:ext>
            </a:extLst>
          </p:cNvPr>
          <p:cNvSpPr txBox="1"/>
          <p:nvPr/>
        </p:nvSpPr>
        <p:spPr>
          <a:xfrm>
            <a:off x="4084965" y="6536675"/>
            <a:ext cx="396240" cy="238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60"/>
              </a:lnSpc>
            </a:pPr>
            <a:r>
              <a:rPr sz="1500" spc="10" dirty="0">
                <a:solidFill>
                  <a:srgbClr val="FF0000"/>
                </a:solidFill>
                <a:cs typeface="Arial"/>
              </a:rPr>
              <a:t>K</a:t>
            </a:r>
            <a:r>
              <a:rPr sz="1500" spc="-55" dirty="0">
                <a:solidFill>
                  <a:srgbClr val="FF0000"/>
                </a:solidFill>
                <a:cs typeface="Arial"/>
              </a:rPr>
              <a:t>EP</a:t>
            </a:r>
            <a:endParaRPr sz="1500">
              <a:cs typeface="Arial"/>
            </a:endParaRPr>
          </a:p>
        </p:txBody>
      </p:sp>
      <p:sp>
        <p:nvSpPr>
          <p:cNvPr id="66" name="Metin kutusu 65">
            <a:extLst>
              <a:ext uri="{FF2B5EF4-FFF2-40B4-BE49-F238E27FC236}">
                <a16:creationId xmlns:a16="http://schemas.microsoft.com/office/drawing/2014/main" id="{6CD2B0DD-5669-474F-AE05-B23BC1097FEB}"/>
              </a:ext>
            </a:extLst>
          </p:cNvPr>
          <p:cNvSpPr txBox="1"/>
          <p:nvPr/>
        </p:nvSpPr>
        <p:spPr>
          <a:xfrm>
            <a:off x="2078511" y="0"/>
            <a:ext cx="53995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44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Gelenekselden Kurtul !</a:t>
            </a:r>
          </a:p>
        </p:txBody>
      </p:sp>
    </p:spTree>
    <p:extLst>
      <p:ext uri="{BB962C8B-B14F-4D97-AF65-F5344CB8AC3E}">
        <p14:creationId xmlns:p14="http://schemas.microsoft.com/office/powerpoint/2010/main" val="855134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BBEAEED2-411F-4030-92D1-45717975B6AB}"/>
              </a:ext>
            </a:extLst>
          </p:cNvPr>
          <p:cNvSpPr txBox="1"/>
          <p:nvPr/>
        </p:nvSpPr>
        <p:spPr>
          <a:xfrm>
            <a:off x="10016466" y="0"/>
            <a:ext cx="646331" cy="6830568"/>
          </a:xfrm>
          <a:prstGeom prst="rect">
            <a:avLst/>
          </a:prstGeom>
          <a:noFill/>
        </p:spPr>
        <p:txBody>
          <a:bodyPr vert="vert" wrap="square" rtlCol="0" anchor="ctr">
            <a:spAutoFit/>
          </a:bodyPr>
          <a:lstStyle/>
          <a:p>
            <a:pPr algn="ctr"/>
            <a:r>
              <a:rPr lang="tr-TR" sz="3000" spc="300" dirty="0">
                <a:solidFill>
                  <a:schemeClr val="bg1"/>
                </a:solidFill>
                <a:latin typeface="+mj-lt"/>
              </a:rPr>
              <a:t>TÜRKKEP KEP İK</a:t>
            </a:r>
          </a:p>
        </p:txBody>
      </p:sp>
      <p:sp>
        <p:nvSpPr>
          <p:cNvPr id="6" name="Unvan 1">
            <a:extLst>
              <a:ext uri="{FF2B5EF4-FFF2-40B4-BE49-F238E27FC236}">
                <a16:creationId xmlns:a16="http://schemas.microsoft.com/office/drawing/2014/main" id="{E3CBEA35-D52C-4219-A20B-040922CB22F5}"/>
              </a:ext>
            </a:extLst>
          </p:cNvPr>
          <p:cNvSpPr txBox="1">
            <a:spLocks/>
          </p:cNvSpPr>
          <p:nvPr/>
        </p:nvSpPr>
        <p:spPr>
          <a:xfrm>
            <a:off x="1994004" y="55174"/>
            <a:ext cx="7025640" cy="677108"/>
          </a:xfrm>
          <a:prstGeom prst="rect">
            <a:avLst/>
          </a:prstGeom>
        </p:spPr>
        <p:txBody>
          <a:bodyPr/>
          <a:lstStyle>
            <a:lvl1pPr algn="l" defTabSz="1008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5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>
                <a:solidFill>
                  <a:srgbClr val="FF0000"/>
                </a:solidFill>
              </a:rPr>
              <a:t>KEP İK Nasıl Çalışır?</a:t>
            </a:r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B7168333-A438-400F-B35B-FDAED8A16BC5}"/>
              </a:ext>
            </a:extLst>
          </p:cNvPr>
          <p:cNvSpPr/>
          <p:nvPr/>
        </p:nvSpPr>
        <p:spPr>
          <a:xfrm>
            <a:off x="378690" y="3281067"/>
            <a:ext cx="9637776" cy="34198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C1021549-8DB6-4130-981C-0DC41C1A2377}"/>
              </a:ext>
            </a:extLst>
          </p:cNvPr>
          <p:cNvSpPr txBox="1">
            <a:spLocks/>
          </p:cNvSpPr>
          <p:nvPr/>
        </p:nvSpPr>
        <p:spPr>
          <a:xfrm>
            <a:off x="699721" y="1356174"/>
            <a:ext cx="8472805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marL="252100" indent="-252100" algn="l" defTabSz="1008400" rtl="0" eaLnBrk="1" latinLnBrk="0" hangingPunct="1">
              <a:lnSpc>
                <a:spcPct val="90000"/>
              </a:lnSpc>
              <a:spcBef>
                <a:spcPts val="1103"/>
              </a:spcBef>
              <a:buFont typeface="Arial" panose="020B0604020202020204" pitchFamily="34" charset="0"/>
              <a:buChar char="•"/>
              <a:defRPr sz="30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63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05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4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89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31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73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815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5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lang="tr-TR" sz="2400" spc="25" dirty="0">
                <a:solidFill>
                  <a:srgbClr val="151515"/>
                </a:solidFill>
                <a:cs typeface="Arial"/>
              </a:rPr>
              <a:t>Her </a:t>
            </a:r>
            <a:r>
              <a:rPr lang="tr-TR" sz="2400" spc="35" dirty="0">
                <a:solidFill>
                  <a:srgbClr val="151515"/>
                </a:solidFill>
                <a:cs typeface="Arial"/>
              </a:rPr>
              <a:t>bir </a:t>
            </a:r>
            <a:r>
              <a:rPr lang="tr-TR" sz="2400" spc="-40" dirty="0">
                <a:solidFill>
                  <a:srgbClr val="151515"/>
                </a:solidFill>
                <a:cs typeface="Arial"/>
              </a:rPr>
              <a:t>aşaması </a:t>
            </a:r>
            <a:r>
              <a:rPr lang="tr-TR" sz="2400" dirty="0">
                <a:solidFill>
                  <a:srgbClr val="151515"/>
                </a:solidFill>
                <a:cs typeface="Arial"/>
              </a:rPr>
              <a:t>kullanıcı </a:t>
            </a:r>
            <a:r>
              <a:rPr lang="tr-TR" sz="2400" spc="35" dirty="0">
                <a:solidFill>
                  <a:srgbClr val="151515"/>
                </a:solidFill>
                <a:cs typeface="Arial"/>
              </a:rPr>
              <a:t>dostu </a:t>
            </a:r>
            <a:r>
              <a:rPr lang="tr-TR" sz="2400" dirty="0">
                <a:solidFill>
                  <a:srgbClr val="151515"/>
                </a:solidFill>
                <a:cs typeface="Arial"/>
              </a:rPr>
              <a:t>olan </a:t>
            </a:r>
            <a:r>
              <a:rPr lang="tr-TR" sz="2400" spc="-15" dirty="0">
                <a:solidFill>
                  <a:srgbClr val="151515"/>
                </a:solidFill>
                <a:cs typeface="Arial"/>
              </a:rPr>
              <a:t>ara </a:t>
            </a:r>
            <a:r>
              <a:rPr lang="tr-TR" sz="2400" spc="25" dirty="0">
                <a:solidFill>
                  <a:srgbClr val="151515"/>
                </a:solidFill>
                <a:cs typeface="Arial"/>
              </a:rPr>
              <a:t>yüzlerle </a:t>
            </a:r>
            <a:r>
              <a:rPr lang="tr-TR" sz="2400" spc="-25" dirty="0">
                <a:solidFill>
                  <a:srgbClr val="151515"/>
                </a:solidFill>
                <a:cs typeface="Arial"/>
              </a:rPr>
              <a:t>ve </a:t>
            </a:r>
            <a:r>
              <a:rPr lang="tr-TR" sz="2400" spc="30" dirty="0">
                <a:solidFill>
                  <a:srgbClr val="151515"/>
                </a:solidFill>
                <a:cs typeface="Arial"/>
              </a:rPr>
              <a:t>web </a:t>
            </a:r>
            <a:r>
              <a:rPr lang="tr-TR" sz="2400" spc="5" dirty="0">
                <a:solidFill>
                  <a:srgbClr val="151515"/>
                </a:solidFill>
                <a:cs typeface="Arial"/>
              </a:rPr>
              <a:t>tabanlı </a:t>
            </a:r>
            <a:r>
              <a:rPr lang="tr-TR" sz="2400" spc="15" dirty="0">
                <a:solidFill>
                  <a:srgbClr val="151515"/>
                </a:solidFill>
                <a:cs typeface="Arial"/>
              </a:rPr>
              <a:t>sistemi  </a:t>
            </a:r>
            <a:r>
              <a:rPr lang="tr-TR" sz="2400" spc="-10" dirty="0">
                <a:solidFill>
                  <a:srgbClr val="151515"/>
                </a:solidFill>
                <a:cs typeface="Arial"/>
              </a:rPr>
              <a:t>sayesinde </a:t>
            </a:r>
            <a:r>
              <a:rPr lang="tr-TR" sz="2400" spc="-20" dirty="0">
                <a:solidFill>
                  <a:srgbClr val="151515"/>
                </a:solidFill>
                <a:cs typeface="Arial"/>
              </a:rPr>
              <a:t>kolay, </a:t>
            </a:r>
            <a:r>
              <a:rPr lang="tr-TR" sz="2400" spc="15" dirty="0">
                <a:solidFill>
                  <a:srgbClr val="151515"/>
                </a:solidFill>
                <a:cs typeface="Arial"/>
              </a:rPr>
              <a:t>rahat, </a:t>
            </a:r>
            <a:r>
              <a:rPr lang="tr-TR" sz="2400" dirty="0">
                <a:solidFill>
                  <a:srgbClr val="151515"/>
                </a:solidFill>
                <a:cs typeface="Arial"/>
              </a:rPr>
              <a:t>hızlı, </a:t>
            </a:r>
            <a:r>
              <a:rPr lang="tr-TR" sz="2400" spc="-15" dirty="0">
                <a:solidFill>
                  <a:srgbClr val="151515"/>
                </a:solidFill>
                <a:cs typeface="Arial"/>
              </a:rPr>
              <a:t>esnek </a:t>
            </a:r>
            <a:r>
              <a:rPr lang="tr-TR" sz="2400" spc="-25" dirty="0">
                <a:solidFill>
                  <a:srgbClr val="151515"/>
                </a:solidFill>
                <a:cs typeface="Arial"/>
              </a:rPr>
              <a:t>ve </a:t>
            </a:r>
            <a:r>
              <a:rPr lang="tr-TR" sz="2400" spc="15" dirty="0">
                <a:solidFill>
                  <a:srgbClr val="151515"/>
                </a:solidFill>
                <a:cs typeface="Arial"/>
              </a:rPr>
              <a:t>güvenilir </a:t>
            </a:r>
            <a:r>
              <a:rPr lang="tr-TR" sz="2400" spc="35" dirty="0">
                <a:solidFill>
                  <a:srgbClr val="151515"/>
                </a:solidFill>
                <a:cs typeface="Arial"/>
              </a:rPr>
              <a:t>bir ortam </a:t>
            </a:r>
            <a:r>
              <a:rPr lang="tr-TR" sz="2400" dirty="0">
                <a:solidFill>
                  <a:srgbClr val="151515"/>
                </a:solidFill>
                <a:cs typeface="Arial"/>
              </a:rPr>
              <a:t>içinde </a:t>
            </a:r>
            <a:r>
              <a:rPr lang="tr-TR" sz="2400" spc="-20" dirty="0">
                <a:solidFill>
                  <a:srgbClr val="151515"/>
                </a:solidFill>
                <a:cs typeface="Arial"/>
              </a:rPr>
              <a:t>çalışan  </a:t>
            </a:r>
            <a:r>
              <a:rPr lang="tr-TR" sz="2400" b="1" spc="60" dirty="0">
                <a:solidFill>
                  <a:srgbClr val="151515"/>
                </a:solidFill>
                <a:cs typeface="Arial"/>
              </a:rPr>
              <a:t>KEP İK</a:t>
            </a:r>
            <a:r>
              <a:rPr lang="tr-TR" sz="2400" spc="60" dirty="0">
                <a:solidFill>
                  <a:srgbClr val="151515"/>
                </a:solidFill>
                <a:cs typeface="Arial"/>
              </a:rPr>
              <a:t>, </a:t>
            </a:r>
            <a:r>
              <a:rPr lang="tr-TR" sz="2400" spc="5" dirty="0">
                <a:solidFill>
                  <a:srgbClr val="151515"/>
                </a:solidFill>
                <a:cs typeface="Arial"/>
              </a:rPr>
              <a:t>İnsan </a:t>
            </a:r>
            <a:r>
              <a:rPr lang="tr-TR" sz="2400" spc="-5" dirty="0">
                <a:solidFill>
                  <a:srgbClr val="151515"/>
                </a:solidFill>
                <a:cs typeface="Arial"/>
              </a:rPr>
              <a:t>Kaynakları </a:t>
            </a:r>
            <a:r>
              <a:rPr lang="tr-TR" sz="2400" dirty="0">
                <a:solidFill>
                  <a:srgbClr val="151515"/>
                </a:solidFill>
                <a:cs typeface="Arial"/>
              </a:rPr>
              <a:t>departmanlarına </a:t>
            </a:r>
            <a:r>
              <a:rPr lang="tr-TR" sz="2400" spc="10" dirty="0">
                <a:solidFill>
                  <a:srgbClr val="151515"/>
                </a:solidFill>
                <a:cs typeface="Arial"/>
              </a:rPr>
              <a:t>katma </a:t>
            </a:r>
            <a:r>
              <a:rPr lang="tr-TR" sz="2400" dirty="0">
                <a:solidFill>
                  <a:srgbClr val="151515"/>
                </a:solidFill>
                <a:cs typeface="Arial"/>
              </a:rPr>
              <a:t>değer</a:t>
            </a:r>
            <a:r>
              <a:rPr lang="tr-TR" sz="2400" spc="185" dirty="0">
                <a:solidFill>
                  <a:srgbClr val="151515"/>
                </a:solidFill>
                <a:cs typeface="Arial"/>
              </a:rPr>
              <a:t> </a:t>
            </a:r>
            <a:r>
              <a:rPr lang="tr-TR" sz="2400" spc="-20" dirty="0">
                <a:solidFill>
                  <a:srgbClr val="151515"/>
                </a:solidFill>
                <a:cs typeface="Arial"/>
              </a:rPr>
              <a:t>sağlar.</a:t>
            </a:r>
            <a:endParaRPr lang="tr-TR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1078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_yazışma sunum" id="{9EB9E61C-C19C-4B05-ABD5-99F71C94305B}" vid="{A6459E8F-17E3-459E-BD29-5F2A0EC2AB22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Türkkep Sunum Şablonu</Template>
  <TotalTime>614</TotalTime>
  <Words>714</Words>
  <Application>Microsoft Office PowerPoint</Application>
  <PresentationFormat>Custom</PresentationFormat>
  <Paragraphs>101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Teması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Barlas Palancılar</dc:creator>
  <cp:lastModifiedBy>Nilgün Şancı</cp:lastModifiedBy>
  <cp:revision>44</cp:revision>
  <dcterms:created xsi:type="dcterms:W3CDTF">2018-10-02T10:04:38Z</dcterms:created>
  <dcterms:modified xsi:type="dcterms:W3CDTF">2018-12-24T07:30:25Z</dcterms:modified>
</cp:coreProperties>
</file>